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notesMasterIdLst>
    <p:notesMasterId r:id="rId20"/>
  </p:notesMasterIdLst>
  <p:sldIdLst>
    <p:sldId id="256" r:id="rId5"/>
    <p:sldId id="273" r:id="rId6"/>
    <p:sldId id="261" r:id="rId7"/>
    <p:sldId id="260" r:id="rId8"/>
    <p:sldId id="257" r:id="rId9"/>
    <p:sldId id="259" r:id="rId10"/>
    <p:sldId id="262" r:id="rId11"/>
    <p:sldId id="263" r:id="rId12"/>
    <p:sldId id="264" r:id="rId13"/>
    <p:sldId id="265" r:id="rId14"/>
    <p:sldId id="266" r:id="rId15"/>
    <p:sldId id="268" r:id="rId16"/>
    <p:sldId id="269" r:id="rId17"/>
    <p:sldId id="267" r:id="rId18"/>
    <p:sldId id="270" r:id="rId1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08"/>
    <p:restoredTop sz="94705"/>
  </p:normalViewPr>
  <p:slideViewPr>
    <p:cSldViewPr snapToGrid="0" snapToObjects="1">
      <p:cViewPr>
        <p:scale>
          <a:sx n="115" d="100"/>
          <a:sy n="115" d="100"/>
        </p:scale>
        <p:origin x="-390" y="6"/>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3" Type="http://schemas.openxmlformats.org/officeDocument/2006/relationships/customXml" Target="../customXml/item3.xml"/><Relationship Id="rId21" Type="http://schemas.openxmlformats.org/officeDocument/2006/relationships/presProps" Target="pres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10CCDDE-1DDB-104E-BFDD-20CA263A029F}" type="datetimeFigureOut">
              <a:rPr lang="en-US" smtClean="0"/>
              <a:pPr/>
              <a:t>8/1/2017</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436CD6A-E833-E54B-BC94-788FDF732A76}" type="slidenum">
              <a:rPr lang="en-US" smtClean="0"/>
              <a:pPr/>
              <a:t>‹N›</a:t>
            </a:fld>
            <a:endParaRPr lang="en-US"/>
          </a:p>
        </p:txBody>
      </p:sp>
    </p:spTree>
    <p:extLst>
      <p:ext uri="{BB962C8B-B14F-4D97-AF65-F5344CB8AC3E}">
        <p14:creationId xmlns:p14="http://schemas.microsoft.com/office/powerpoint/2010/main" val="168467741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436CD6A-E833-E54B-BC94-788FDF732A76}" type="slidenum">
              <a:rPr lang="en-US" smtClean="0"/>
              <a:pPr/>
              <a:t>15</a:t>
            </a:fld>
            <a:endParaRPr lang="en-US"/>
          </a:p>
        </p:txBody>
      </p:sp>
    </p:spTree>
    <p:extLst>
      <p:ext uri="{BB962C8B-B14F-4D97-AF65-F5344CB8AC3E}">
        <p14:creationId xmlns:p14="http://schemas.microsoft.com/office/powerpoint/2010/main" val="184563635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GB"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smtClean="0"/>
              <a:t>Click to edit Master subtitle style</a:t>
            </a:r>
            <a:endParaRPr lang="en-US"/>
          </a:p>
        </p:txBody>
      </p:sp>
      <p:sp>
        <p:nvSpPr>
          <p:cNvPr id="4" name="Date Placeholder 3"/>
          <p:cNvSpPr>
            <a:spLocks noGrp="1"/>
          </p:cNvSpPr>
          <p:nvPr>
            <p:ph type="dt" sz="half" idx="10"/>
          </p:nvPr>
        </p:nvSpPr>
        <p:spPr/>
        <p:txBody>
          <a:bodyPr/>
          <a:lstStyle/>
          <a:p>
            <a:fld id="{16DCC9F4-95C1-3F43-B5C7-1B97E77DB095}" type="datetimeFigureOut">
              <a:rPr lang="en-US" smtClean="0"/>
              <a:pPr/>
              <a:t>8/1/2017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D8A2181-3BE5-E141-BC70-6B0372AD0CFB}" type="slidenum">
              <a:rPr lang="en-US" smtClean="0"/>
              <a:pPr/>
              <a:t>‹N›</a:t>
            </a:fld>
            <a:endParaRPr lang="en-US"/>
          </a:p>
        </p:txBody>
      </p:sp>
    </p:spTree>
    <p:extLst>
      <p:ext uri="{BB962C8B-B14F-4D97-AF65-F5344CB8AC3E}">
        <p14:creationId xmlns:p14="http://schemas.microsoft.com/office/powerpoint/2010/main" val="2968648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Date Placeholder 3"/>
          <p:cNvSpPr>
            <a:spLocks noGrp="1"/>
          </p:cNvSpPr>
          <p:nvPr>
            <p:ph type="dt" sz="half" idx="10"/>
          </p:nvPr>
        </p:nvSpPr>
        <p:spPr/>
        <p:txBody>
          <a:bodyPr/>
          <a:lstStyle/>
          <a:p>
            <a:fld id="{16DCC9F4-95C1-3F43-B5C7-1B97E77DB095}" type="datetimeFigureOut">
              <a:rPr lang="en-US" smtClean="0"/>
              <a:pPr/>
              <a:t>8/1/2017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D8A2181-3BE5-E141-BC70-6B0372AD0CFB}" type="slidenum">
              <a:rPr lang="en-US" smtClean="0"/>
              <a:pPr/>
              <a:t>‹N›</a:t>
            </a:fld>
            <a:endParaRPr lang="en-US"/>
          </a:p>
        </p:txBody>
      </p:sp>
    </p:spTree>
    <p:extLst>
      <p:ext uri="{BB962C8B-B14F-4D97-AF65-F5344CB8AC3E}">
        <p14:creationId xmlns:p14="http://schemas.microsoft.com/office/powerpoint/2010/main" val="28282820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GB"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Date Placeholder 3"/>
          <p:cNvSpPr>
            <a:spLocks noGrp="1"/>
          </p:cNvSpPr>
          <p:nvPr>
            <p:ph type="dt" sz="half" idx="10"/>
          </p:nvPr>
        </p:nvSpPr>
        <p:spPr/>
        <p:txBody>
          <a:bodyPr/>
          <a:lstStyle/>
          <a:p>
            <a:fld id="{16DCC9F4-95C1-3F43-B5C7-1B97E77DB095}" type="datetimeFigureOut">
              <a:rPr lang="en-US" smtClean="0"/>
              <a:pPr/>
              <a:t>8/1/2017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D8A2181-3BE5-E141-BC70-6B0372AD0CFB}" type="slidenum">
              <a:rPr lang="en-US" smtClean="0"/>
              <a:pPr/>
              <a:t>‹N›</a:t>
            </a:fld>
            <a:endParaRPr lang="en-US"/>
          </a:p>
        </p:txBody>
      </p:sp>
    </p:spTree>
    <p:extLst>
      <p:ext uri="{BB962C8B-B14F-4D97-AF65-F5344CB8AC3E}">
        <p14:creationId xmlns:p14="http://schemas.microsoft.com/office/powerpoint/2010/main" val="1106132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a:p>
        </p:txBody>
      </p:sp>
      <p:sp>
        <p:nvSpPr>
          <p:cNvPr id="3" name="Content Placeholder 2"/>
          <p:cNvSpPr>
            <a:spLocks noGrp="1"/>
          </p:cNvSpPr>
          <p:nvPr>
            <p:ph idx="1"/>
          </p:nvPr>
        </p:nvSpPr>
        <p:spPr/>
        <p:txBody>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Date Placeholder 3"/>
          <p:cNvSpPr>
            <a:spLocks noGrp="1"/>
          </p:cNvSpPr>
          <p:nvPr>
            <p:ph type="dt" sz="half" idx="10"/>
          </p:nvPr>
        </p:nvSpPr>
        <p:spPr/>
        <p:txBody>
          <a:bodyPr/>
          <a:lstStyle/>
          <a:p>
            <a:fld id="{16DCC9F4-95C1-3F43-B5C7-1B97E77DB095}" type="datetimeFigureOut">
              <a:rPr lang="en-US" smtClean="0"/>
              <a:pPr/>
              <a:t>8/1/2017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D8A2181-3BE5-E141-BC70-6B0372AD0CFB}" type="slidenum">
              <a:rPr lang="en-US" smtClean="0"/>
              <a:pPr/>
              <a:t>‹N›</a:t>
            </a:fld>
            <a:endParaRPr lang="en-US"/>
          </a:p>
        </p:txBody>
      </p:sp>
    </p:spTree>
    <p:extLst>
      <p:ext uri="{BB962C8B-B14F-4D97-AF65-F5344CB8AC3E}">
        <p14:creationId xmlns:p14="http://schemas.microsoft.com/office/powerpoint/2010/main" val="10176795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GB"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smtClean="0"/>
              <a:t>Click to edit Master text styles</a:t>
            </a:r>
          </a:p>
        </p:txBody>
      </p:sp>
      <p:sp>
        <p:nvSpPr>
          <p:cNvPr id="4" name="Date Placeholder 3"/>
          <p:cNvSpPr>
            <a:spLocks noGrp="1"/>
          </p:cNvSpPr>
          <p:nvPr>
            <p:ph type="dt" sz="half" idx="10"/>
          </p:nvPr>
        </p:nvSpPr>
        <p:spPr/>
        <p:txBody>
          <a:bodyPr/>
          <a:lstStyle/>
          <a:p>
            <a:fld id="{16DCC9F4-95C1-3F43-B5C7-1B97E77DB095}" type="datetimeFigureOut">
              <a:rPr lang="en-US" smtClean="0"/>
              <a:pPr/>
              <a:t>8/1/2017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D8A2181-3BE5-E141-BC70-6B0372AD0CFB}" type="slidenum">
              <a:rPr lang="en-US" smtClean="0"/>
              <a:pPr/>
              <a:t>‹N›</a:t>
            </a:fld>
            <a:endParaRPr lang="en-US"/>
          </a:p>
        </p:txBody>
      </p:sp>
    </p:spTree>
    <p:extLst>
      <p:ext uri="{BB962C8B-B14F-4D97-AF65-F5344CB8AC3E}">
        <p14:creationId xmlns:p14="http://schemas.microsoft.com/office/powerpoint/2010/main" val="18579625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5" name="Date Placeholder 4"/>
          <p:cNvSpPr>
            <a:spLocks noGrp="1"/>
          </p:cNvSpPr>
          <p:nvPr>
            <p:ph type="dt" sz="half" idx="10"/>
          </p:nvPr>
        </p:nvSpPr>
        <p:spPr/>
        <p:txBody>
          <a:bodyPr/>
          <a:lstStyle/>
          <a:p>
            <a:fld id="{16DCC9F4-95C1-3F43-B5C7-1B97E77DB095}" type="datetimeFigureOut">
              <a:rPr lang="en-US" smtClean="0"/>
              <a:pPr/>
              <a:t>8/1/2017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D8A2181-3BE5-E141-BC70-6B0372AD0CFB}" type="slidenum">
              <a:rPr lang="en-US" smtClean="0"/>
              <a:pPr/>
              <a:t>‹N›</a:t>
            </a:fld>
            <a:endParaRPr lang="en-US"/>
          </a:p>
        </p:txBody>
      </p:sp>
    </p:spTree>
    <p:extLst>
      <p:ext uri="{BB962C8B-B14F-4D97-AF65-F5344CB8AC3E}">
        <p14:creationId xmlns:p14="http://schemas.microsoft.com/office/powerpoint/2010/main" val="2016906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GB"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7" name="Date Placeholder 6"/>
          <p:cNvSpPr>
            <a:spLocks noGrp="1"/>
          </p:cNvSpPr>
          <p:nvPr>
            <p:ph type="dt" sz="half" idx="10"/>
          </p:nvPr>
        </p:nvSpPr>
        <p:spPr/>
        <p:txBody>
          <a:bodyPr/>
          <a:lstStyle/>
          <a:p>
            <a:fld id="{16DCC9F4-95C1-3F43-B5C7-1B97E77DB095}" type="datetimeFigureOut">
              <a:rPr lang="en-US" smtClean="0"/>
              <a:pPr/>
              <a:t>8/1/2017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D8A2181-3BE5-E141-BC70-6B0372AD0CFB}" type="slidenum">
              <a:rPr lang="en-US" smtClean="0"/>
              <a:pPr/>
              <a:t>‹N›</a:t>
            </a:fld>
            <a:endParaRPr lang="en-US"/>
          </a:p>
        </p:txBody>
      </p:sp>
    </p:spTree>
    <p:extLst>
      <p:ext uri="{BB962C8B-B14F-4D97-AF65-F5344CB8AC3E}">
        <p14:creationId xmlns:p14="http://schemas.microsoft.com/office/powerpoint/2010/main" val="2138019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a:p>
        </p:txBody>
      </p:sp>
      <p:sp>
        <p:nvSpPr>
          <p:cNvPr id="3" name="Date Placeholder 2"/>
          <p:cNvSpPr>
            <a:spLocks noGrp="1"/>
          </p:cNvSpPr>
          <p:nvPr>
            <p:ph type="dt" sz="half" idx="10"/>
          </p:nvPr>
        </p:nvSpPr>
        <p:spPr/>
        <p:txBody>
          <a:bodyPr/>
          <a:lstStyle/>
          <a:p>
            <a:fld id="{16DCC9F4-95C1-3F43-B5C7-1B97E77DB095}" type="datetimeFigureOut">
              <a:rPr lang="en-US" smtClean="0"/>
              <a:pPr/>
              <a:t>8/1/2017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D8A2181-3BE5-E141-BC70-6B0372AD0CFB}" type="slidenum">
              <a:rPr lang="en-US" smtClean="0"/>
              <a:pPr/>
              <a:t>‹N›</a:t>
            </a:fld>
            <a:endParaRPr lang="en-US"/>
          </a:p>
        </p:txBody>
      </p:sp>
    </p:spTree>
    <p:extLst>
      <p:ext uri="{BB962C8B-B14F-4D97-AF65-F5344CB8AC3E}">
        <p14:creationId xmlns:p14="http://schemas.microsoft.com/office/powerpoint/2010/main" val="82226275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6DCC9F4-95C1-3F43-B5C7-1B97E77DB095}" type="datetimeFigureOut">
              <a:rPr lang="en-US" smtClean="0"/>
              <a:pPr/>
              <a:t>8/1/2017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D8A2181-3BE5-E141-BC70-6B0372AD0CFB}" type="slidenum">
              <a:rPr lang="en-US" smtClean="0"/>
              <a:pPr/>
              <a:t>‹N›</a:t>
            </a:fld>
            <a:endParaRPr lang="en-US"/>
          </a:p>
        </p:txBody>
      </p:sp>
    </p:spTree>
    <p:extLst>
      <p:ext uri="{BB962C8B-B14F-4D97-AF65-F5344CB8AC3E}">
        <p14:creationId xmlns:p14="http://schemas.microsoft.com/office/powerpoint/2010/main" val="64803132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GB"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smtClean="0"/>
              <a:t>Click to edit Master text styles</a:t>
            </a:r>
          </a:p>
        </p:txBody>
      </p:sp>
      <p:sp>
        <p:nvSpPr>
          <p:cNvPr id="5" name="Date Placeholder 4"/>
          <p:cNvSpPr>
            <a:spLocks noGrp="1"/>
          </p:cNvSpPr>
          <p:nvPr>
            <p:ph type="dt" sz="half" idx="10"/>
          </p:nvPr>
        </p:nvSpPr>
        <p:spPr/>
        <p:txBody>
          <a:bodyPr/>
          <a:lstStyle/>
          <a:p>
            <a:fld id="{16DCC9F4-95C1-3F43-B5C7-1B97E77DB095}" type="datetimeFigureOut">
              <a:rPr lang="en-US" smtClean="0"/>
              <a:pPr/>
              <a:t>8/1/2017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D8A2181-3BE5-E141-BC70-6B0372AD0CFB}" type="slidenum">
              <a:rPr lang="en-US" smtClean="0"/>
              <a:pPr/>
              <a:t>‹N›</a:t>
            </a:fld>
            <a:endParaRPr lang="en-US"/>
          </a:p>
        </p:txBody>
      </p:sp>
    </p:spTree>
    <p:extLst>
      <p:ext uri="{BB962C8B-B14F-4D97-AF65-F5344CB8AC3E}">
        <p14:creationId xmlns:p14="http://schemas.microsoft.com/office/powerpoint/2010/main" val="141115425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GB"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smtClean="0"/>
              <a:t>Click to edit Master text styles</a:t>
            </a:r>
          </a:p>
        </p:txBody>
      </p:sp>
      <p:sp>
        <p:nvSpPr>
          <p:cNvPr id="5" name="Date Placeholder 4"/>
          <p:cNvSpPr>
            <a:spLocks noGrp="1"/>
          </p:cNvSpPr>
          <p:nvPr>
            <p:ph type="dt" sz="half" idx="10"/>
          </p:nvPr>
        </p:nvSpPr>
        <p:spPr/>
        <p:txBody>
          <a:bodyPr/>
          <a:lstStyle/>
          <a:p>
            <a:fld id="{16DCC9F4-95C1-3F43-B5C7-1B97E77DB095}" type="datetimeFigureOut">
              <a:rPr lang="en-US" smtClean="0"/>
              <a:pPr/>
              <a:t>8/1/2017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D8A2181-3BE5-E141-BC70-6B0372AD0CFB}" type="slidenum">
              <a:rPr lang="en-US" smtClean="0"/>
              <a:pPr/>
              <a:t>‹N›</a:t>
            </a:fld>
            <a:endParaRPr lang="en-US"/>
          </a:p>
        </p:txBody>
      </p:sp>
    </p:spTree>
    <p:extLst>
      <p:ext uri="{BB962C8B-B14F-4D97-AF65-F5344CB8AC3E}">
        <p14:creationId xmlns:p14="http://schemas.microsoft.com/office/powerpoint/2010/main" val="173751894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6DCC9F4-95C1-3F43-B5C7-1B97E77DB095}" type="datetimeFigureOut">
              <a:rPr lang="en-US" smtClean="0"/>
              <a:pPr/>
              <a:t>8/1/2017</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D8A2181-3BE5-E141-BC70-6B0372AD0CFB}" type="slidenum">
              <a:rPr lang="en-US" smtClean="0"/>
              <a:pPr/>
              <a:t>‹N›</a:t>
            </a:fld>
            <a:endParaRPr lang="en-US"/>
          </a:p>
        </p:txBody>
      </p:sp>
    </p:spTree>
    <p:extLst>
      <p:ext uri="{BB962C8B-B14F-4D97-AF65-F5344CB8AC3E}">
        <p14:creationId xmlns:p14="http://schemas.microsoft.com/office/powerpoint/2010/main" val="26040125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gif"/></Relationships>
</file>

<file path=ppt/slides/_rels/slide2.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1.jpe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6000" r="-16000"/>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flipH="1">
            <a:off x="1210235" y="4598894"/>
            <a:ext cx="10434918" cy="1680882"/>
          </a:xfrm>
          <a:effectLst>
            <a:outerShdw dist="50800" sx="141000" sy="141000" algn="ctr" rotWithShape="0">
              <a:srgbClr val="000000">
                <a:alpha val="43137"/>
              </a:srgbClr>
            </a:outerShdw>
          </a:effectLst>
        </p:spPr>
        <p:txBody>
          <a:bodyPr>
            <a:normAutofit/>
            <a:scene3d>
              <a:camera prst="orthographicFront"/>
              <a:lightRig rig="threePt" dir="t"/>
            </a:scene3d>
            <a:sp3d extrusionH="57150">
              <a:bevelT w="38100" h="38100"/>
            </a:sp3d>
          </a:bodyPr>
          <a:lstStyle/>
          <a:p>
            <a:r>
              <a:rPr lang="it-IT" sz="4000" b="1" dirty="0">
                <a:latin typeface="#HeadLineA" charset="0"/>
                <a:ea typeface="#HeadLineA" charset="0"/>
                <a:cs typeface="#HeadLineA" charset="0"/>
              </a:rPr>
              <a:t>I</a:t>
            </a:r>
            <a:r>
              <a:rPr lang="it-IT" sz="4000" b="1" dirty="0" smtClean="0">
                <a:latin typeface="#HeadLineA" charset="0"/>
                <a:ea typeface="#HeadLineA" charset="0"/>
                <a:cs typeface="#HeadLineA" charset="0"/>
              </a:rPr>
              <a:t>nterventi </a:t>
            </a:r>
            <a:r>
              <a:rPr lang="it-IT" sz="4000" b="1" dirty="0">
                <a:latin typeface="#HeadLineA" charset="0"/>
                <a:ea typeface="#HeadLineA" charset="0"/>
                <a:cs typeface="#HeadLineA" charset="0"/>
              </a:rPr>
              <a:t>di inclusione socio-lavorativa per gli orfani di Scutari</a:t>
            </a:r>
            <a:r>
              <a:rPr lang="en-GB" sz="4000" b="1" dirty="0" smtClean="0">
                <a:effectLst/>
                <a:latin typeface="#HeadLineA" charset="0"/>
                <a:ea typeface="#HeadLineA" charset="0"/>
                <a:cs typeface="#HeadLineA" charset="0"/>
              </a:rPr>
              <a:t> </a:t>
            </a:r>
            <a:endParaRPr lang="en-US" sz="4000" b="1" dirty="0">
              <a:latin typeface="#HeadLineA" charset="0"/>
              <a:ea typeface="#HeadLineA" charset="0"/>
              <a:cs typeface="#HeadLineA" charset="0"/>
            </a:endParaRPr>
          </a:p>
        </p:txBody>
      </p:sp>
      <p:sp>
        <p:nvSpPr>
          <p:cNvPr id="5" name="TextBox 4"/>
          <p:cNvSpPr txBox="1"/>
          <p:nvPr/>
        </p:nvSpPr>
        <p:spPr>
          <a:xfrm>
            <a:off x="0" y="3646597"/>
            <a:ext cx="6656294" cy="707886"/>
          </a:xfrm>
          <a:prstGeom prst="rect">
            <a:avLst/>
          </a:prstGeom>
          <a:noFill/>
        </p:spPr>
        <p:txBody>
          <a:bodyPr wrap="square" rtlCol="0">
            <a:spAutoFit/>
          </a:bodyPr>
          <a:lstStyle/>
          <a:p>
            <a:r>
              <a:rPr lang="it-IT" sz="4000" b="1" dirty="0" smtClean="0">
                <a:latin typeface="#HeadLineA" charset="0"/>
                <a:ea typeface="#HeadLineA" charset="0"/>
                <a:cs typeface="#HeadLineA" charset="0"/>
              </a:rPr>
              <a:t>La Comunità del futuro</a:t>
            </a:r>
            <a:endParaRPr lang="en-US" sz="4000" dirty="0"/>
          </a:p>
        </p:txBody>
      </p:sp>
    </p:spTree>
    <p:extLst>
      <p:ext uri="{BB962C8B-B14F-4D97-AF65-F5344CB8AC3E}">
        <p14:creationId xmlns:p14="http://schemas.microsoft.com/office/powerpoint/2010/main" val="774044599"/>
      </p:ext>
    </p:extLst>
  </p:cSld>
  <p:clrMapOvr>
    <a:masterClrMapping/>
  </p:clrMapOvr>
  <mc:AlternateContent xmlns:mc="http://schemas.openxmlformats.org/markup-compatibility/2006">
    <mc:Choice xmlns:p14="http://schemas.microsoft.com/office/powerpoint/2010/main" Requires="p14">
      <p:transition p14:dur="10"/>
    </mc:Choice>
    <mc:Fallback>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942417" y="4547346"/>
            <a:ext cx="5142611" cy="2203077"/>
          </a:xfrm>
          <a:prstGeom prst="rect">
            <a:avLst/>
          </a:prstGeom>
        </p:spPr>
      </p:pic>
      <p:sp>
        <p:nvSpPr>
          <p:cNvPr id="2" name="Title 1"/>
          <p:cNvSpPr>
            <a:spLocks noGrp="1"/>
          </p:cNvSpPr>
          <p:nvPr>
            <p:ph type="ctrTitle"/>
          </p:nvPr>
        </p:nvSpPr>
        <p:spPr>
          <a:xfrm flipH="1">
            <a:off x="218478" y="1247151"/>
            <a:ext cx="9809702" cy="4612344"/>
          </a:xfrm>
          <a:effectLst>
            <a:outerShdw dist="50800" sx="141000" sy="141000" algn="ctr" rotWithShape="0">
              <a:srgbClr val="000000">
                <a:alpha val="43137"/>
              </a:srgbClr>
            </a:outerShdw>
          </a:effectLst>
        </p:spPr>
        <p:txBody>
          <a:bodyPr>
            <a:noAutofit/>
            <a:scene3d>
              <a:camera prst="orthographicFront"/>
              <a:lightRig rig="threePt" dir="t"/>
            </a:scene3d>
            <a:sp3d extrusionH="57150">
              <a:bevelT w="38100" h="38100"/>
            </a:sp3d>
          </a:bodyPr>
          <a:lstStyle/>
          <a:p>
            <a:pPr algn="l"/>
            <a:r>
              <a:rPr lang="it-IT" sz="2500" b="1" dirty="0" smtClean="0">
                <a:solidFill>
                  <a:srgbClr val="C00000"/>
                </a:solidFill>
                <a:latin typeface="Gill Sans MT" charset="0"/>
                <a:ea typeface="Gill Sans MT" charset="0"/>
                <a:cs typeface="Gill Sans MT" charset="0"/>
              </a:rPr>
              <a:t/>
            </a:r>
            <a:br>
              <a:rPr lang="it-IT" sz="2500" b="1" dirty="0" smtClean="0">
                <a:solidFill>
                  <a:srgbClr val="C00000"/>
                </a:solidFill>
                <a:latin typeface="Gill Sans MT" charset="0"/>
                <a:ea typeface="Gill Sans MT" charset="0"/>
                <a:cs typeface="Gill Sans MT" charset="0"/>
              </a:rPr>
            </a:br>
            <a:r>
              <a:rPr lang="it-IT" sz="2500" b="1" dirty="0" smtClean="0">
                <a:solidFill>
                  <a:srgbClr val="C00000"/>
                </a:solidFill>
                <a:latin typeface="Gill Sans MT" charset="0"/>
                <a:ea typeface="Gill Sans MT" charset="0"/>
                <a:cs typeface="Gill Sans MT" charset="0"/>
              </a:rPr>
              <a:t/>
            </a:r>
            <a:br>
              <a:rPr lang="it-IT" sz="2500" b="1" dirty="0" smtClean="0">
                <a:solidFill>
                  <a:srgbClr val="C00000"/>
                </a:solidFill>
                <a:latin typeface="Gill Sans MT" charset="0"/>
                <a:ea typeface="Gill Sans MT" charset="0"/>
                <a:cs typeface="Gill Sans MT" charset="0"/>
              </a:rPr>
            </a:br>
            <a:r>
              <a:rPr lang="it-IT" sz="2500" b="1" dirty="0" smtClean="0">
                <a:latin typeface="Gill Sans MT" charset="0"/>
                <a:ea typeface="Gill Sans MT" charset="0"/>
                <a:cs typeface="Gill Sans MT" charset="0"/>
              </a:rPr>
              <a:t>Asse 4. Creazione e rafforzamento di strumenti di sviluppo economico e promozione sociale degli orfani (imprese sociali) </a:t>
            </a:r>
            <a:r>
              <a:rPr lang="en-GB" sz="2500" dirty="0" smtClean="0">
                <a:latin typeface="Gill Sans MT" charset="0"/>
                <a:ea typeface="Gill Sans MT" charset="0"/>
                <a:cs typeface="Gill Sans MT" charset="0"/>
              </a:rPr>
              <a:t/>
            </a:r>
            <a:br>
              <a:rPr lang="en-GB" sz="2500" dirty="0" smtClean="0">
                <a:latin typeface="Gill Sans MT" charset="0"/>
                <a:ea typeface="Gill Sans MT" charset="0"/>
                <a:cs typeface="Gill Sans MT" charset="0"/>
              </a:rPr>
            </a:br>
            <a:r>
              <a:rPr lang="it-IT" sz="2500" dirty="0" smtClean="0">
                <a:latin typeface="Gill Sans MT" charset="0"/>
                <a:ea typeface="Gill Sans MT" charset="0"/>
                <a:cs typeface="Gill Sans MT" charset="0"/>
              </a:rPr>
              <a:t>Attività 4.1 Mappatura delle imprese sociali e profit presenti sul territorio e disponibili agli inserimenti lavorativi.</a:t>
            </a:r>
            <a:r>
              <a:rPr lang="en-GB" sz="2500" dirty="0" smtClean="0">
                <a:latin typeface="Gill Sans MT" charset="0"/>
                <a:ea typeface="Gill Sans MT" charset="0"/>
                <a:cs typeface="Gill Sans MT" charset="0"/>
              </a:rPr>
              <a:t/>
            </a:r>
            <a:br>
              <a:rPr lang="en-GB" sz="2500" dirty="0" smtClean="0">
                <a:latin typeface="Gill Sans MT" charset="0"/>
                <a:ea typeface="Gill Sans MT" charset="0"/>
                <a:cs typeface="Gill Sans MT" charset="0"/>
              </a:rPr>
            </a:br>
            <a:r>
              <a:rPr lang="it-IT" sz="2500" dirty="0" smtClean="0">
                <a:latin typeface="Gill Sans MT" charset="0"/>
                <a:ea typeface="Gill Sans MT" charset="0"/>
                <a:cs typeface="Gill Sans MT" charset="0"/>
              </a:rPr>
              <a:t>Attività 4.2 Realizzazione di percorsi di formazione sullo start up d’impresa e </a:t>
            </a:r>
            <a:r>
              <a:rPr lang="it-IT" sz="2500" dirty="0" err="1" smtClean="0">
                <a:latin typeface="Gill Sans MT" charset="0"/>
                <a:ea typeface="Gill Sans MT" charset="0"/>
                <a:cs typeface="Gill Sans MT" charset="0"/>
              </a:rPr>
              <a:t>businessplan</a:t>
            </a:r>
            <a:r>
              <a:rPr lang="it-IT" sz="2500" dirty="0" smtClean="0">
                <a:latin typeface="Gill Sans MT" charset="0"/>
                <a:ea typeface="Gill Sans MT" charset="0"/>
                <a:cs typeface="Gill Sans MT" charset="0"/>
              </a:rPr>
              <a:t>; </a:t>
            </a:r>
            <a:r>
              <a:rPr lang="en-GB" sz="2500" dirty="0" smtClean="0">
                <a:latin typeface="Gill Sans MT" charset="0"/>
                <a:ea typeface="Gill Sans MT" charset="0"/>
                <a:cs typeface="Gill Sans MT" charset="0"/>
              </a:rPr>
              <a:t/>
            </a:r>
            <a:br>
              <a:rPr lang="en-GB" sz="2500" dirty="0" smtClean="0">
                <a:latin typeface="Gill Sans MT" charset="0"/>
                <a:ea typeface="Gill Sans MT" charset="0"/>
                <a:cs typeface="Gill Sans MT" charset="0"/>
              </a:rPr>
            </a:br>
            <a:r>
              <a:rPr lang="it-IT" sz="2500" dirty="0" smtClean="0">
                <a:latin typeface="Gill Sans MT" charset="0"/>
                <a:ea typeface="Gill Sans MT" charset="0"/>
                <a:cs typeface="Gill Sans MT" charset="0"/>
              </a:rPr>
              <a:t>Attività 4.3 Sostegno finanziario a 3 imprese sociali esistenti e creazione di 2 nuove imprese sociali. </a:t>
            </a:r>
            <a:r>
              <a:rPr lang="en-GB" sz="2500" dirty="0" smtClean="0">
                <a:latin typeface="Gill Sans MT" charset="0"/>
                <a:ea typeface="Gill Sans MT" charset="0"/>
                <a:cs typeface="Gill Sans MT" charset="0"/>
              </a:rPr>
              <a:t/>
            </a:r>
            <a:br>
              <a:rPr lang="en-GB" sz="2500" dirty="0" smtClean="0">
                <a:latin typeface="Gill Sans MT" charset="0"/>
                <a:ea typeface="Gill Sans MT" charset="0"/>
                <a:cs typeface="Gill Sans MT" charset="0"/>
              </a:rPr>
            </a:br>
            <a:r>
              <a:rPr lang="it-IT" sz="2500" dirty="0" smtClean="0">
                <a:latin typeface="Gill Sans MT" charset="0"/>
                <a:ea typeface="Gill Sans MT" charset="0"/>
                <a:cs typeface="Gill Sans MT" charset="0"/>
              </a:rPr>
              <a:t>Attività 4.4 Bilancio delle competenze e individuazione dei percorsi formativi; </a:t>
            </a:r>
            <a:r>
              <a:rPr lang="en-GB" sz="2500" dirty="0" smtClean="0">
                <a:latin typeface="Gill Sans MT" charset="0"/>
                <a:ea typeface="Gill Sans MT" charset="0"/>
                <a:cs typeface="Gill Sans MT" charset="0"/>
              </a:rPr>
              <a:t/>
            </a:r>
            <a:br>
              <a:rPr lang="en-GB" sz="2500" dirty="0" smtClean="0">
                <a:latin typeface="Gill Sans MT" charset="0"/>
                <a:ea typeface="Gill Sans MT" charset="0"/>
                <a:cs typeface="Gill Sans MT" charset="0"/>
              </a:rPr>
            </a:br>
            <a:r>
              <a:rPr lang="it-IT" sz="2500" dirty="0" smtClean="0">
                <a:latin typeface="Gill Sans MT" charset="0"/>
                <a:ea typeface="Gill Sans MT" charset="0"/>
                <a:cs typeface="Gill Sans MT" charset="0"/>
              </a:rPr>
              <a:t>Attività 4.5 Corsi di formazione professionale;</a:t>
            </a:r>
            <a:r>
              <a:rPr lang="en-GB" sz="2500" dirty="0" smtClean="0">
                <a:latin typeface="Gill Sans MT" charset="0"/>
                <a:ea typeface="Gill Sans MT" charset="0"/>
                <a:cs typeface="Gill Sans MT" charset="0"/>
              </a:rPr>
              <a:t/>
            </a:r>
            <a:br>
              <a:rPr lang="en-GB" sz="2500" dirty="0" smtClean="0">
                <a:latin typeface="Gill Sans MT" charset="0"/>
                <a:ea typeface="Gill Sans MT" charset="0"/>
                <a:cs typeface="Gill Sans MT" charset="0"/>
              </a:rPr>
            </a:br>
            <a:r>
              <a:rPr lang="it-IT" sz="2500" dirty="0" smtClean="0">
                <a:latin typeface="Gill Sans MT" charset="0"/>
                <a:ea typeface="Gill Sans MT" charset="0"/>
                <a:cs typeface="Gill Sans MT" charset="0"/>
              </a:rPr>
              <a:t>Attività 4.6 Formazione professione in azienda e inserimento lavorativo tramite lo strumento della borsa di lavoro.</a:t>
            </a:r>
            <a:endParaRPr lang="en-GB" sz="2500" dirty="0">
              <a:latin typeface="Gill Sans MT" charset="0"/>
              <a:ea typeface="Gill Sans MT" charset="0"/>
              <a:cs typeface="Gill Sans MT" charset="0"/>
            </a:endParaRPr>
          </a:p>
        </p:txBody>
      </p:sp>
      <p:pic>
        <p:nvPicPr>
          <p:cNvPr id="3" name="Picture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18478" y="0"/>
            <a:ext cx="4192157" cy="1247151"/>
          </a:xfrm>
          <a:prstGeom prst="rect">
            <a:avLst/>
          </a:prstGeom>
        </p:spPr>
      </p:pic>
    </p:spTree>
    <p:extLst>
      <p:ext uri="{BB962C8B-B14F-4D97-AF65-F5344CB8AC3E}">
        <p14:creationId xmlns:p14="http://schemas.microsoft.com/office/powerpoint/2010/main" val="93148911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942417" y="4547346"/>
            <a:ext cx="5142611" cy="2203077"/>
          </a:xfrm>
          <a:prstGeom prst="rect">
            <a:avLst/>
          </a:prstGeom>
        </p:spPr>
      </p:pic>
      <p:sp>
        <p:nvSpPr>
          <p:cNvPr id="2" name="Title 1"/>
          <p:cNvSpPr>
            <a:spLocks noGrp="1"/>
          </p:cNvSpPr>
          <p:nvPr>
            <p:ph type="ctrTitle"/>
          </p:nvPr>
        </p:nvSpPr>
        <p:spPr>
          <a:xfrm flipH="1">
            <a:off x="218478" y="1770743"/>
            <a:ext cx="11567122" cy="4441370"/>
          </a:xfrm>
          <a:effectLst>
            <a:outerShdw dist="50800" sx="141000" sy="141000" algn="ctr" rotWithShape="0">
              <a:srgbClr val="000000">
                <a:alpha val="43137"/>
              </a:srgbClr>
            </a:outerShdw>
          </a:effectLst>
        </p:spPr>
        <p:txBody>
          <a:bodyPr>
            <a:noAutofit/>
            <a:scene3d>
              <a:camera prst="orthographicFront"/>
              <a:lightRig rig="threePt" dir="t"/>
            </a:scene3d>
            <a:sp3d extrusionH="57150">
              <a:bevelT w="38100" h="38100"/>
            </a:sp3d>
          </a:bodyPr>
          <a:lstStyle/>
          <a:p>
            <a:pPr algn="l"/>
            <a:r>
              <a:rPr lang="it-IT" sz="2500" b="1" dirty="0" smtClean="0">
                <a:latin typeface="Gill Sans MT" charset="0"/>
                <a:ea typeface="Gill Sans MT" charset="0"/>
                <a:cs typeface="Gill Sans MT" charset="0"/>
              </a:rPr>
              <a:t/>
            </a:r>
            <a:br>
              <a:rPr lang="it-IT" sz="2500" b="1" dirty="0" smtClean="0">
                <a:latin typeface="Gill Sans MT" charset="0"/>
                <a:ea typeface="Gill Sans MT" charset="0"/>
                <a:cs typeface="Gill Sans MT" charset="0"/>
              </a:rPr>
            </a:br>
            <a:r>
              <a:rPr lang="it-IT" sz="2500" b="1" dirty="0" smtClean="0">
                <a:latin typeface="Gill Sans MT" charset="0"/>
                <a:ea typeface="Gill Sans MT" charset="0"/>
                <a:cs typeface="Gill Sans MT" charset="0"/>
              </a:rPr>
              <a:t> Asse 1. Ideazione e certificazione di moduli di formazione curriculare per migliorare e specializzare le competenze professionali gli operatori sociali. </a:t>
            </a:r>
            <a:br>
              <a:rPr lang="it-IT" sz="2500" b="1" dirty="0" smtClean="0">
                <a:latin typeface="Gill Sans MT" charset="0"/>
                <a:ea typeface="Gill Sans MT" charset="0"/>
                <a:cs typeface="Gill Sans MT" charset="0"/>
              </a:rPr>
            </a:br>
            <a:r>
              <a:rPr lang="it-IT" sz="2500" b="1" dirty="0" smtClean="0">
                <a:latin typeface="Gill Sans MT" charset="0"/>
                <a:ea typeface="Gill Sans MT" charset="0"/>
                <a:cs typeface="Gill Sans MT" charset="0"/>
              </a:rPr>
              <a:t/>
            </a:r>
            <a:br>
              <a:rPr lang="it-IT" sz="2500" b="1" dirty="0" smtClean="0">
                <a:latin typeface="Gill Sans MT" charset="0"/>
                <a:ea typeface="Gill Sans MT" charset="0"/>
                <a:cs typeface="Gill Sans MT" charset="0"/>
              </a:rPr>
            </a:br>
            <a:r>
              <a:rPr lang="it-IT" sz="2500" b="1" dirty="0" smtClean="0">
                <a:latin typeface="Gill Sans MT" charset="0"/>
                <a:ea typeface="Gill Sans MT" charset="0"/>
                <a:cs typeface="Gill Sans MT" charset="0"/>
              </a:rPr>
              <a:t>Output Asse I</a:t>
            </a:r>
            <a:br>
              <a:rPr lang="it-IT" sz="2500" b="1" dirty="0" smtClean="0">
                <a:latin typeface="Gill Sans MT" charset="0"/>
                <a:ea typeface="Gill Sans MT" charset="0"/>
                <a:cs typeface="Gill Sans MT" charset="0"/>
              </a:rPr>
            </a:br>
            <a:r>
              <a:rPr lang="it-IT" sz="2500" dirty="0" smtClean="0">
                <a:latin typeface="Gill Sans MT" charset="0"/>
                <a:ea typeface="Gill Sans MT" charset="0"/>
                <a:cs typeface="Gill Sans MT" charset="0"/>
              </a:rPr>
              <a:t>1.1</a:t>
            </a:r>
            <a:r>
              <a:rPr lang="it-IT" sz="2500" b="1" dirty="0" smtClean="0">
                <a:latin typeface="Gill Sans MT" charset="0"/>
                <a:ea typeface="Gill Sans MT" charset="0"/>
                <a:cs typeface="Gill Sans MT" charset="0"/>
              </a:rPr>
              <a:t> </a:t>
            </a:r>
            <a:r>
              <a:rPr lang="it-IT" sz="2500" dirty="0" smtClean="0">
                <a:latin typeface="Gill Sans MT" charset="0"/>
                <a:ea typeface="Gill Sans MT" charset="0"/>
                <a:cs typeface="Gill Sans MT" charset="0"/>
              </a:rPr>
              <a:t>Creato </a:t>
            </a:r>
            <a:r>
              <a:rPr lang="it-IT" sz="2500" dirty="0">
                <a:latin typeface="Gill Sans MT" charset="0"/>
                <a:ea typeface="Gill Sans MT" charset="0"/>
                <a:cs typeface="Gill Sans MT" charset="0"/>
              </a:rPr>
              <a:t>e formato un team di 15 formatori per la formazione professionale; </a:t>
            </a:r>
            <a:r>
              <a:rPr lang="en-GB" sz="2500" dirty="0">
                <a:latin typeface="Gill Sans MT" charset="0"/>
                <a:ea typeface="Gill Sans MT" charset="0"/>
                <a:cs typeface="Gill Sans MT" charset="0"/>
              </a:rPr>
              <a:t/>
            </a:r>
            <a:br>
              <a:rPr lang="en-GB" sz="2500" dirty="0">
                <a:latin typeface="Gill Sans MT" charset="0"/>
                <a:ea typeface="Gill Sans MT" charset="0"/>
                <a:cs typeface="Gill Sans MT" charset="0"/>
              </a:rPr>
            </a:br>
            <a:r>
              <a:rPr lang="en-GB" sz="2500" dirty="0" smtClean="0">
                <a:latin typeface="Gill Sans MT" charset="0"/>
                <a:ea typeface="Gill Sans MT" charset="0"/>
                <a:cs typeface="Gill Sans MT" charset="0"/>
              </a:rPr>
              <a:t>1.2 </a:t>
            </a:r>
            <a:r>
              <a:rPr lang="it-IT" sz="2500" dirty="0" smtClean="0">
                <a:latin typeface="Gill Sans MT" charset="0"/>
                <a:ea typeface="Gill Sans MT" charset="0"/>
                <a:cs typeface="Gill Sans MT" charset="0"/>
              </a:rPr>
              <a:t>Realizzato </a:t>
            </a:r>
            <a:r>
              <a:rPr lang="it-IT" sz="2500" dirty="0">
                <a:latin typeface="Gill Sans MT" charset="0"/>
                <a:ea typeface="Gill Sans MT" charset="0"/>
                <a:cs typeface="Gill Sans MT" charset="0"/>
              </a:rPr>
              <a:t>uno studio sui bisogni dell’utenza dei servizi sociali e sui bisogni formativi degli operatori;</a:t>
            </a:r>
            <a:r>
              <a:rPr lang="en-GB" sz="2500" dirty="0">
                <a:latin typeface="Gill Sans MT" charset="0"/>
                <a:ea typeface="Gill Sans MT" charset="0"/>
                <a:cs typeface="Gill Sans MT" charset="0"/>
              </a:rPr>
              <a:t/>
            </a:r>
            <a:br>
              <a:rPr lang="en-GB" sz="2500" dirty="0">
                <a:latin typeface="Gill Sans MT" charset="0"/>
                <a:ea typeface="Gill Sans MT" charset="0"/>
                <a:cs typeface="Gill Sans MT" charset="0"/>
              </a:rPr>
            </a:br>
            <a:r>
              <a:rPr lang="en-GB" sz="2500" dirty="0" smtClean="0">
                <a:latin typeface="Gill Sans MT" charset="0"/>
                <a:ea typeface="Gill Sans MT" charset="0"/>
                <a:cs typeface="Gill Sans MT" charset="0"/>
              </a:rPr>
              <a:t>1.3 </a:t>
            </a:r>
            <a:r>
              <a:rPr lang="it-IT" sz="2500" dirty="0" smtClean="0">
                <a:latin typeface="Gill Sans MT" charset="0"/>
                <a:ea typeface="Gill Sans MT" charset="0"/>
                <a:cs typeface="Gill Sans MT" charset="0"/>
              </a:rPr>
              <a:t>Creato </a:t>
            </a:r>
            <a:r>
              <a:rPr lang="it-IT" sz="2500" dirty="0">
                <a:latin typeface="Gill Sans MT" charset="0"/>
                <a:ea typeface="Gill Sans MT" charset="0"/>
                <a:cs typeface="Gill Sans MT" charset="0"/>
              </a:rPr>
              <a:t>4 curricula (1 per ogni categoria) per gli psicologi, per gli assistenti sociali, per gli educatori professionali, per il personale </a:t>
            </a:r>
            <a:r>
              <a:rPr lang="it-IT" sz="2500" dirty="0" smtClean="0">
                <a:latin typeface="Gill Sans MT" charset="0"/>
                <a:ea typeface="Gill Sans MT" charset="0"/>
                <a:cs typeface="Gill Sans MT" charset="0"/>
              </a:rPr>
              <a:t>ausiliario ed curricolari </a:t>
            </a:r>
            <a:r>
              <a:rPr lang="it-IT" sz="2500" dirty="0">
                <a:latin typeface="Gill Sans MT" charset="0"/>
                <a:ea typeface="Gill Sans MT" charset="0"/>
                <a:cs typeface="Gill Sans MT" charset="0"/>
              </a:rPr>
              <a:t>accreditati;</a:t>
            </a:r>
            <a:r>
              <a:rPr lang="en-GB" sz="2500" dirty="0">
                <a:latin typeface="Gill Sans MT" charset="0"/>
                <a:ea typeface="Gill Sans MT" charset="0"/>
                <a:cs typeface="Gill Sans MT" charset="0"/>
              </a:rPr>
              <a:t/>
            </a:r>
            <a:br>
              <a:rPr lang="en-GB" sz="2500" dirty="0">
                <a:latin typeface="Gill Sans MT" charset="0"/>
                <a:ea typeface="Gill Sans MT" charset="0"/>
                <a:cs typeface="Gill Sans MT" charset="0"/>
              </a:rPr>
            </a:br>
            <a:r>
              <a:rPr lang="en-GB" sz="2500" dirty="0" smtClean="0">
                <a:latin typeface="Gill Sans MT" charset="0"/>
                <a:ea typeface="Gill Sans MT" charset="0"/>
                <a:cs typeface="Gill Sans MT" charset="0"/>
              </a:rPr>
              <a:t>1.4 </a:t>
            </a:r>
            <a:r>
              <a:rPr lang="it-IT" sz="2500" dirty="0" smtClean="0">
                <a:latin typeface="Gill Sans MT" charset="0"/>
                <a:ea typeface="Gill Sans MT" charset="0"/>
                <a:cs typeface="Gill Sans MT" charset="0"/>
              </a:rPr>
              <a:t>Formati </a:t>
            </a:r>
            <a:r>
              <a:rPr lang="it-IT" sz="2500" dirty="0">
                <a:latin typeface="Gill Sans MT" charset="0"/>
                <a:ea typeface="Gill Sans MT" charset="0"/>
                <a:cs typeface="Gill Sans MT" charset="0"/>
              </a:rPr>
              <a:t>150 operatori che lavorano nei servizi sociali del Comune di Scutari; </a:t>
            </a:r>
            <a:r>
              <a:rPr lang="en-GB" sz="2500" dirty="0">
                <a:latin typeface="Gill Sans MT" charset="0"/>
                <a:ea typeface="Gill Sans MT" charset="0"/>
                <a:cs typeface="Gill Sans MT" charset="0"/>
              </a:rPr>
              <a:t/>
            </a:r>
            <a:br>
              <a:rPr lang="en-GB" sz="2500" dirty="0">
                <a:latin typeface="Gill Sans MT" charset="0"/>
                <a:ea typeface="Gill Sans MT" charset="0"/>
                <a:cs typeface="Gill Sans MT" charset="0"/>
              </a:rPr>
            </a:br>
            <a:r>
              <a:rPr lang="en-GB" sz="2500" dirty="0" smtClean="0">
                <a:latin typeface="Gill Sans MT" charset="0"/>
                <a:ea typeface="Gill Sans MT" charset="0"/>
                <a:cs typeface="Gill Sans MT" charset="0"/>
              </a:rPr>
              <a:t>1.5 </a:t>
            </a:r>
            <a:r>
              <a:rPr lang="it-IT" sz="2500" dirty="0" smtClean="0">
                <a:latin typeface="Gill Sans MT" charset="0"/>
                <a:ea typeface="Gill Sans MT" charset="0"/>
                <a:cs typeface="Gill Sans MT" charset="0"/>
              </a:rPr>
              <a:t>Realizzati </a:t>
            </a:r>
            <a:r>
              <a:rPr lang="it-IT" sz="2500" dirty="0">
                <a:latin typeface="Gill Sans MT" charset="0"/>
                <a:ea typeface="Gill Sans MT" charset="0"/>
                <a:cs typeface="Gill Sans MT" charset="0"/>
              </a:rPr>
              <a:t>8 percorsi di formazione in 3 anni, 2 per anno;</a:t>
            </a:r>
            <a:r>
              <a:rPr lang="en-GB" sz="2500" dirty="0">
                <a:latin typeface="Gill Sans MT" charset="0"/>
                <a:ea typeface="Gill Sans MT" charset="0"/>
                <a:cs typeface="Gill Sans MT" charset="0"/>
              </a:rPr>
              <a:t/>
            </a:r>
            <a:br>
              <a:rPr lang="en-GB" sz="2500" dirty="0">
                <a:latin typeface="Gill Sans MT" charset="0"/>
                <a:ea typeface="Gill Sans MT" charset="0"/>
                <a:cs typeface="Gill Sans MT" charset="0"/>
              </a:rPr>
            </a:br>
            <a:endParaRPr lang="en-GB" sz="2500" dirty="0">
              <a:latin typeface="Gill Sans MT" charset="0"/>
              <a:ea typeface="Gill Sans MT" charset="0"/>
              <a:cs typeface="Gill Sans MT" charset="0"/>
            </a:endParaRPr>
          </a:p>
        </p:txBody>
      </p:sp>
      <p:pic>
        <p:nvPicPr>
          <p:cNvPr id="3" name="Picture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18478" y="0"/>
            <a:ext cx="4192157" cy="1247151"/>
          </a:xfrm>
          <a:prstGeom prst="rect">
            <a:avLst/>
          </a:prstGeom>
        </p:spPr>
      </p:pic>
    </p:spTree>
    <p:extLst>
      <p:ext uri="{BB962C8B-B14F-4D97-AF65-F5344CB8AC3E}">
        <p14:creationId xmlns:p14="http://schemas.microsoft.com/office/powerpoint/2010/main" val="38039017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942417" y="4547346"/>
            <a:ext cx="5142611" cy="2203077"/>
          </a:xfrm>
          <a:prstGeom prst="rect">
            <a:avLst/>
          </a:prstGeom>
        </p:spPr>
      </p:pic>
      <p:sp>
        <p:nvSpPr>
          <p:cNvPr id="2" name="Title 1"/>
          <p:cNvSpPr>
            <a:spLocks noGrp="1"/>
          </p:cNvSpPr>
          <p:nvPr>
            <p:ph type="ctrTitle"/>
          </p:nvPr>
        </p:nvSpPr>
        <p:spPr>
          <a:xfrm flipH="1">
            <a:off x="218476" y="1611086"/>
            <a:ext cx="11204265" cy="3701142"/>
          </a:xfrm>
          <a:effectLst>
            <a:outerShdw dist="50800" sx="141000" sy="141000" algn="ctr" rotWithShape="0">
              <a:srgbClr val="000000">
                <a:alpha val="43137"/>
              </a:srgbClr>
            </a:outerShdw>
          </a:effectLst>
        </p:spPr>
        <p:txBody>
          <a:bodyPr>
            <a:noAutofit/>
            <a:scene3d>
              <a:camera prst="orthographicFront"/>
              <a:lightRig rig="threePt" dir="t"/>
            </a:scene3d>
            <a:sp3d extrusionH="57150">
              <a:bevelT w="38100" h="38100"/>
            </a:sp3d>
          </a:bodyPr>
          <a:lstStyle/>
          <a:p>
            <a:pPr algn="l"/>
            <a:r>
              <a:rPr lang="en-GB" sz="2500" b="1" dirty="0" smtClean="0">
                <a:latin typeface="Gill Sans MT" charset="0"/>
                <a:ea typeface="Gill Sans MT" charset="0"/>
                <a:cs typeface="Gill Sans MT" charset="0"/>
              </a:rPr>
              <a:t/>
            </a:r>
            <a:br>
              <a:rPr lang="en-GB" sz="2500" b="1" dirty="0" smtClean="0">
                <a:latin typeface="Gill Sans MT" charset="0"/>
                <a:ea typeface="Gill Sans MT" charset="0"/>
                <a:cs typeface="Gill Sans MT" charset="0"/>
              </a:rPr>
            </a:br>
            <a:r>
              <a:rPr lang="en-GB" sz="2500" b="1" dirty="0" smtClean="0">
                <a:latin typeface="Gill Sans MT" charset="0"/>
                <a:ea typeface="Gill Sans MT" charset="0"/>
                <a:cs typeface="Gill Sans MT" charset="0"/>
              </a:rPr>
              <a:t/>
            </a:r>
            <a:br>
              <a:rPr lang="en-GB" sz="2500" b="1" dirty="0" smtClean="0">
                <a:latin typeface="Gill Sans MT" charset="0"/>
                <a:ea typeface="Gill Sans MT" charset="0"/>
                <a:cs typeface="Gill Sans MT" charset="0"/>
              </a:rPr>
            </a:br>
            <a:r>
              <a:rPr lang="it-IT" sz="2500" b="1" dirty="0" smtClean="0">
                <a:latin typeface="Gill Sans MT" charset="0"/>
                <a:ea typeface="Gill Sans MT" charset="0"/>
                <a:cs typeface="Gill Sans MT" charset="0"/>
              </a:rPr>
              <a:t> Asse 2. Creazione di una Comunità educativa residenziale per minori che attualmente vivono negli orfanotrofi. </a:t>
            </a:r>
            <a:br>
              <a:rPr lang="it-IT" sz="2500" b="1" dirty="0" smtClean="0">
                <a:latin typeface="Gill Sans MT" charset="0"/>
                <a:ea typeface="Gill Sans MT" charset="0"/>
                <a:cs typeface="Gill Sans MT" charset="0"/>
              </a:rPr>
            </a:br>
            <a:r>
              <a:rPr lang="it-IT" sz="2500" b="1" dirty="0" smtClean="0">
                <a:latin typeface="Gill Sans MT" charset="0"/>
                <a:ea typeface="Gill Sans MT" charset="0"/>
                <a:cs typeface="Gill Sans MT" charset="0"/>
              </a:rPr>
              <a:t/>
            </a:r>
            <a:br>
              <a:rPr lang="it-IT" sz="2500" b="1" dirty="0" smtClean="0">
                <a:latin typeface="Gill Sans MT" charset="0"/>
                <a:ea typeface="Gill Sans MT" charset="0"/>
                <a:cs typeface="Gill Sans MT" charset="0"/>
              </a:rPr>
            </a:br>
            <a:r>
              <a:rPr lang="en-GB" sz="2500" b="1" dirty="0" smtClean="0">
                <a:latin typeface="Gill Sans MT" charset="0"/>
                <a:ea typeface="Gill Sans MT" charset="0"/>
                <a:cs typeface="Gill Sans MT" charset="0"/>
              </a:rPr>
              <a:t>Output </a:t>
            </a:r>
            <a:r>
              <a:rPr lang="en-GB" sz="2500" b="1" dirty="0" err="1" smtClean="0">
                <a:latin typeface="Gill Sans MT" charset="0"/>
                <a:ea typeface="Gill Sans MT" charset="0"/>
                <a:cs typeface="Gill Sans MT" charset="0"/>
              </a:rPr>
              <a:t>Asse</a:t>
            </a:r>
            <a:r>
              <a:rPr lang="en-GB" sz="2500" b="1" dirty="0" smtClean="0">
                <a:latin typeface="Gill Sans MT" charset="0"/>
                <a:ea typeface="Gill Sans MT" charset="0"/>
                <a:cs typeface="Gill Sans MT" charset="0"/>
              </a:rPr>
              <a:t> 2 </a:t>
            </a:r>
            <a:r>
              <a:rPr lang="en-GB" sz="2500" dirty="0">
                <a:latin typeface="Gill Sans MT" charset="0"/>
                <a:ea typeface="Gill Sans MT" charset="0"/>
                <a:cs typeface="Gill Sans MT" charset="0"/>
              </a:rPr>
              <a:t/>
            </a:r>
            <a:br>
              <a:rPr lang="en-GB" sz="2500" dirty="0">
                <a:latin typeface="Gill Sans MT" charset="0"/>
                <a:ea typeface="Gill Sans MT" charset="0"/>
                <a:cs typeface="Gill Sans MT" charset="0"/>
              </a:rPr>
            </a:br>
            <a:r>
              <a:rPr lang="en-GB" sz="2500" dirty="0" smtClean="0">
                <a:latin typeface="Gill Sans MT" charset="0"/>
                <a:ea typeface="Gill Sans MT" charset="0"/>
                <a:cs typeface="Gill Sans MT" charset="0"/>
              </a:rPr>
              <a:t>2.1 </a:t>
            </a:r>
            <a:r>
              <a:rPr lang="it-IT" sz="2500" dirty="0" smtClean="0">
                <a:latin typeface="Gill Sans MT" charset="0"/>
                <a:ea typeface="Gill Sans MT" charset="0"/>
                <a:cs typeface="Gill Sans MT" charset="0"/>
              </a:rPr>
              <a:t>Costruita </a:t>
            </a:r>
            <a:r>
              <a:rPr lang="it-IT" sz="2500" dirty="0">
                <a:latin typeface="Gill Sans MT" charset="0"/>
                <a:ea typeface="Gill Sans MT" charset="0"/>
                <a:cs typeface="Gill Sans MT" charset="0"/>
              </a:rPr>
              <a:t>e arredata una struttura residenziale per 8 minori orfani; </a:t>
            </a:r>
            <a:r>
              <a:rPr lang="en-GB" sz="2500" dirty="0" smtClean="0">
                <a:latin typeface="Gill Sans MT" charset="0"/>
                <a:ea typeface="Gill Sans MT" charset="0"/>
                <a:cs typeface="Gill Sans MT" charset="0"/>
              </a:rPr>
              <a:t/>
            </a:r>
            <a:br>
              <a:rPr lang="en-GB" sz="2500" dirty="0" smtClean="0">
                <a:latin typeface="Gill Sans MT" charset="0"/>
                <a:ea typeface="Gill Sans MT" charset="0"/>
                <a:cs typeface="Gill Sans MT" charset="0"/>
              </a:rPr>
            </a:br>
            <a:r>
              <a:rPr lang="en-GB" sz="2500" dirty="0" smtClean="0">
                <a:latin typeface="Gill Sans MT" charset="0"/>
                <a:ea typeface="Gill Sans MT" charset="0"/>
                <a:cs typeface="Gill Sans MT" charset="0"/>
              </a:rPr>
              <a:t>2.2 </a:t>
            </a:r>
            <a:r>
              <a:rPr lang="it-IT" sz="2500" dirty="0" smtClean="0">
                <a:latin typeface="Gill Sans MT" charset="0"/>
                <a:ea typeface="Gill Sans MT" charset="0"/>
                <a:cs typeface="Gill Sans MT" charset="0"/>
              </a:rPr>
              <a:t>Selezionate </a:t>
            </a:r>
            <a:r>
              <a:rPr lang="it-IT" sz="2500" dirty="0">
                <a:latin typeface="Gill Sans MT" charset="0"/>
                <a:ea typeface="Gill Sans MT" charset="0"/>
                <a:cs typeface="Gill Sans MT" charset="0"/>
              </a:rPr>
              <a:t>e formate 9 persone (4 educatori, 1 coordinatore, 1 cuoco);</a:t>
            </a:r>
            <a:r>
              <a:rPr lang="en-GB" sz="2500" dirty="0">
                <a:latin typeface="Gill Sans MT" charset="0"/>
                <a:ea typeface="Gill Sans MT" charset="0"/>
                <a:cs typeface="Gill Sans MT" charset="0"/>
              </a:rPr>
              <a:t/>
            </a:r>
            <a:br>
              <a:rPr lang="en-GB" sz="2500" dirty="0">
                <a:latin typeface="Gill Sans MT" charset="0"/>
                <a:ea typeface="Gill Sans MT" charset="0"/>
                <a:cs typeface="Gill Sans MT" charset="0"/>
              </a:rPr>
            </a:br>
            <a:r>
              <a:rPr lang="en-GB" sz="2500" dirty="0" smtClean="0">
                <a:latin typeface="Gill Sans MT" charset="0"/>
                <a:ea typeface="Gill Sans MT" charset="0"/>
                <a:cs typeface="Gill Sans MT" charset="0"/>
              </a:rPr>
              <a:t>2.3 </a:t>
            </a:r>
            <a:r>
              <a:rPr lang="it-IT" sz="2500" dirty="0" smtClean="0">
                <a:latin typeface="Gill Sans MT" charset="0"/>
                <a:ea typeface="Gill Sans MT" charset="0"/>
                <a:cs typeface="Gill Sans MT" charset="0"/>
              </a:rPr>
              <a:t>Individuati </a:t>
            </a:r>
            <a:r>
              <a:rPr lang="it-IT" sz="2500" dirty="0">
                <a:latin typeface="Gill Sans MT" charset="0"/>
                <a:ea typeface="Gill Sans MT" charset="0"/>
                <a:cs typeface="Gill Sans MT" charset="0"/>
              </a:rPr>
              <a:t>ed inseriti 8 bambini provenienti dall’orfanotrofio (7-10 anni)</a:t>
            </a:r>
            <a:r>
              <a:rPr lang="en-GB" sz="2500" dirty="0">
                <a:latin typeface="Gill Sans MT" charset="0"/>
                <a:ea typeface="Gill Sans MT" charset="0"/>
                <a:cs typeface="Gill Sans MT" charset="0"/>
              </a:rPr>
              <a:t/>
            </a:r>
            <a:br>
              <a:rPr lang="en-GB" sz="2500" dirty="0">
                <a:latin typeface="Gill Sans MT" charset="0"/>
                <a:ea typeface="Gill Sans MT" charset="0"/>
                <a:cs typeface="Gill Sans MT" charset="0"/>
              </a:rPr>
            </a:br>
            <a:r>
              <a:rPr lang="en-GB" sz="2500" dirty="0" smtClean="0">
                <a:latin typeface="Gill Sans MT" charset="0"/>
                <a:ea typeface="Gill Sans MT" charset="0"/>
                <a:cs typeface="Gill Sans MT" charset="0"/>
              </a:rPr>
              <a:t>2.4 </a:t>
            </a:r>
            <a:r>
              <a:rPr lang="it-IT" sz="2500" dirty="0" smtClean="0">
                <a:latin typeface="Gill Sans MT" charset="0"/>
                <a:ea typeface="Gill Sans MT" charset="0"/>
                <a:cs typeface="Gill Sans MT" charset="0"/>
              </a:rPr>
              <a:t>Creata </a:t>
            </a:r>
            <a:r>
              <a:rPr lang="it-IT" sz="2500" dirty="0">
                <a:latin typeface="Gill Sans MT" charset="0"/>
                <a:ea typeface="Gill Sans MT" charset="0"/>
                <a:cs typeface="Gill Sans MT" charset="0"/>
              </a:rPr>
              <a:t>una rete informale ONG/istituzioni composta da almeno 10 attori</a:t>
            </a:r>
            <a:r>
              <a:rPr lang="en-GB" sz="2500" dirty="0">
                <a:solidFill>
                  <a:srgbClr val="C00000"/>
                </a:solidFill>
                <a:latin typeface="Gill Sans MT" charset="0"/>
                <a:ea typeface="Gill Sans MT" charset="0"/>
                <a:cs typeface="Gill Sans MT" charset="0"/>
              </a:rPr>
              <a:t/>
            </a:r>
            <a:br>
              <a:rPr lang="en-GB" sz="2500" dirty="0">
                <a:solidFill>
                  <a:srgbClr val="C00000"/>
                </a:solidFill>
                <a:latin typeface="Gill Sans MT" charset="0"/>
                <a:ea typeface="Gill Sans MT" charset="0"/>
                <a:cs typeface="Gill Sans MT" charset="0"/>
              </a:rPr>
            </a:br>
            <a:endParaRPr lang="en-GB" sz="2500" dirty="0">
              <a:solidFill>
                <a:srgbClr val="C00000"/>
              </a:solidFill>
              <a:latin typeface="Gill Sans MT" charset="0"/>
              <a:ea typeface="Gill Sans MT" charset="0"/>
              <a:cs typeface="Gill Sans MT" charset="0"/>
            </a:endParaRPr>
          </a:p>
        </p:txBody>
      </p:sp>
      <p:pic>
        <p:nvPicPr>
          <p:cNvPr id="3" name="Picture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18478" y="0"/>
            <a:ext cx="4192157" cy="1247151"/>
          </a:xfrm>
          <a:prstGeom prst="rect">
            <a:avLst/>
          </a:prstGeom>
        </p:spPr>
      </p:pic>
    </p:spTree>
    <p:extLst>
      <p:ext uri="{BB962C8B-B14F-4D97-AF65-F5344CB8AC3E}">
        <p14:creationId xmlns:p14="http://schemas.microsoft.com/office/powerpoint/2010/main" val="1735079296"/>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942417" y="4547346"/>
            <a:ext cx="5142611" cy="2203077"/>
          </a:xfrm>
          <a:prstGeom prst="rect">
            <a:avLst/>
          </a:prstGeom>
        </p:spPr>
      </p:pic>
      <p:sp>
        <p:nvSpPr>
          <p:cNvPr id="2" name="Title 1"/>
          <p:cNvSpPr>
            <a:spLocks noGrp="1"/>
          </p:cNvSpPr>
          <p:nvPr>
            <p:ph type="ctrTitle"/>
          </p:nvPr>
        </p:nvSpPr>
        <p:spPr>
          <a:xfrm flipH="1">
            <a:off x="435416" y="1139372"/>
            <a:ext cx="11240765" cy="5718628"/>
          </a:xfrm>
          <a:effectLst>
            <a:outerShdw dist="50800" sx="141000" sy="141000" algn="ctr" rotWithShape="0">
              <a:srgbClr val="000000">
                <a:alpha val="43137"/>
              </a:srgbClr>
            </a:outerShdw>
          </a:effectLst>
        </p:spPr>
        <p:txBody>
          <a:bodyPr>
            <a:noAutofit/>
            <a:scene3d>
              <a:camera prst="orthographicFront"/>
              <a:lightRig rig="threePt" dir="t"/>
            </a:scene3d>
            <a:sp3d extrusionH="57150">
              <a:bevelT w="38100" h="38100"/>
            </a:sp3d>
          </a:bodyPr>
          <a:lstStyle/>
          <a:p>
            <a:pPr algn="l"/>
            <a:r>
              <a:rPr lang="it-IT" sz="2400" b="1" dirty="0" smtClean="0">
                <a:latin typeface="Gill Sans MT" charset="0"/>
                <a:ea typeface="Gill Sans MT" charset="0"/>
                <a:cs typeface="Gill Sans MT" charset="0"/>
              </a:rPr>
              <a:t>Asse 3. Avvio di percorsi di recupero scolastico, di educazione all’autonomia e convivenza per gli orfani che vivono all’interno dei Gruppi Appartamento e nelle strutture residenziali della città. </a:t>
            </a:r>
            <a:br>
              <a:rPr lang="it-IT" sz="2400" b="1" dirty="0" smtClean="0">
                <a:latin typeface="Gill Sans MT" charset="0"/>
                <a:ea typeface="Gill Sans MT" charset="0"/>
                <a:cs typeface="Gill Sans MT" charset="0"/>
              </a:rPr>
            </a:br>
            <a:r>
              <a:rPr lang="it-IT" sz="2400" b="1" dirty="0" smtClean="0">
                <a:latin typeface="Gill Sans MT" charset="0"/>
                <a:ea typeface="Gill Sans MT" charset="0"/>
                <a:cs typeface="Gill Sans MT" charset="0"/>
              </a:rPr>
              <a:t/>
            </a:r>
            <a:br>
              <a:rPr lang="it-IT" sz="2400" b="1" dirty="0" smtClean="0">
                <a:latin typeface="Gill Sans MT" charset="0"/>
                <a:ea typeface="Gill Sans MT" charset="0"/>
                <a:cs typeface="Gill Sans MT" charset="0"/>
              </a:rPr>
            </a:br>
            <a:r>
              <a:rPr lang="en-GB" sz="2400" b="1" dirty="0" smtClean="0">
                <a:latin typeface="Gill Sans MT" charset="0"/>
                <a:ea typeface="Gill Sans MT" charset="0"/>
                <a:cs typeface="Gill Sans MT" charset="0"/>
              </a:rPr>
              <a:t>Output </a:t>
            </a:r>
            <a:r>
              <a:rPr lang="en-GB" sz="2400" b="1" dirty="0" err="1" smtClean="0">
                <a:latin typeface="Gill Sans MT" charset="0"/>
                <a:ea typeface="Gill Sans MT" charset="0"/>
                <a:cs typeface="Gill Sans MT" charset="0"/>
              </a:rPr>
              <a:t>Asse</a:t>
            </a:r>
            <a:r>
              <a:rPr lang="en-GB" sz="2400" b="1" dirty="0" smtClean="0">
                <a:latin typeface="Gill Sans MT" charset="0"/>
                <a:ea typeface="Gill Sans MT" charset="0"/>
                <a:cs typeface="Gill Sans MT" charset="0"/>
              </a:rPr>
              <a:t> 3</a:t>
            </a:r>
            <a:r>
              <a:rPr lang="en-GB" sz="2400" dirty="0">
                <a:latin typeface="Gill Sans MT" charset="0"/>
                <a:ea typeface="Gill Sans MT" charset="0"/>
                <a:cs typeface="Gill Sans MT" charset="0"/>
              </a:rPr>
              <a:t/>
            </a:r>
            <a:br>
              <a:rPr lang="en-GB" sz="2400" dirty="0">
                <a:latin typeface="Gill Sans MT" charset="0"/>
                <a:ea typeface="Gill Sans MT" charset="0"/>
                <a:cs typeface="Gill Sans MT" charset="0"/>
              </a:rPr>
            </a:br>
            <a:r>
              <a:rPr lang="en-GB" sz="2400" dirty="0" smtClean="0">
                <a:latin typeface="Gill Sans MT" charset="0"/>
                <a:ea typeface="Gill Sans MT" charset="0"/>
                <a:cs typeface="Gill Sans MT" charset="0"/>
              </a:rPr>
              <a:t>3.1 </a:t>
            </a:r>
            <a:r>
              <a:rPr lang="it-IT" sz="2400" dirty="0" smtClean="0">
                <a:latin typeface="Gill Sans MT" charset="0"/>
                <a:ea typeface="Gill Sans MT" charset="0"/>
                <a:cs typeface="Gill Sans MT" charset="0"/>
              </a:rPr>
              <a:t>Realizzato </a:t>
            </a:r>
            <a:r>
              <a:rPr lang="it-IT" sz="2400" dirty="0">
                <a:latin typeface="Gill Sans MT" charset="0"/>
                <a:ea typeface="Gill Sans MT" charset="0"/>
                <a:cs typeface="Gill Sans MT" charset="0"/>
              </a:rPr>
              <a:t>uno studio ed un’analisi dei bisogni educativi/competenze trasversali degli orfani;</a:t>
            </a:r>
            <a:r>
              <a:rPr lang="en-GB" sz="2400" dirty="0">
                <a:latin typeface="Gill Sans MT" charset="0"/>
                <a:ea typeface="Gill Sans MT" charset="0"/>
                <a:cs typeface="Gill Sans MT" charset="0"/>
              </a:rPr>
              <a:t/>
            </a:r>
            <a:br>
              <a:rPr lang="en-GB" sz="2400" dirty="0">
                <a:latin typeface="Gill Sans MT" charset="0"/>
                <a:ea typeface="Gill Sans MT" charset="0"/>
                <a:cs typeface="Gill Sans MT" charset="0"/>
              </a:rPr>
            </a:br>
            <a:r>
              <a:rPr lang="en-GB" sz="2400" dirty="0" smtClean="0">
                <a:latin typeface="Gill Sans MT" charset="0"/>
                <a:ea typeface="Gill Sans MT" charset="0"/>
                <a:cs typeface="Gill Sans MT" charset="0"/>
              </a:rPr>
              <a:t>3.2 </a:t>
            </a:r>
            <a:r>
              <a:rPr lang="it-IT" sz="2400" dirty="0" smtClean="0">
                <a:latin typeface="Gill Sans MT" charset="0"/>
                <a:ea typeface="Gill Sans MT" charset="0"/>
                <a:cs typeface="Gill Sans MT" charset="0"/>
              </a:rPr>
              <a:t>Formato </a:t>
            </a:r>
            <a:r>
              <a:rPr lang="it-IT" sz="2400" dirty="0">
                <a:latin typeface="Gill Sans MT" charset="0"/>
                <a:ea typeface="Gill Sans MT" charset="0"/>
                <a:cs typeface="Gill Sans MT" charset="0"/>
              </a:rPr>
              <a:t>uno staff di supporto (4 psicologi e 2 assistenti sociali) che lavora all’interno dei Gruppi </a:t>
            </a:r>
            <a:r>
              <a:rPr lang="it-IT" sz="2400" dirty="0" smtClean="0">
                <a:latin typeface="Gill Sans MT" charset="0"/>
                <a:ea typeface="Gill Sans MT" charset="0"/>
                <a:cs typeface="Gill Sans MT" charset="0"/>
              </a:rPr>
              <a:t>Appartamento</a:t>
            </a:r>
            <a:br>
              <a:rPr lang="it-IT" sz="2400" dirty="0" smtClean="0">
                <a:latin typeface="Gill Sans MT" charset="0"/>
                <a:ea typeface="Gill Sans MT" charset="0"/>
                <a:cs typeface="Gill Sans MT" charset="0"/>
              </a:rPr>
            </a:br>
            <a:r>
              <a:rPr lang="it-IT" sz="2400" dirty="0" smtClean="0">
                <a:latin typeface="Gill Sans MT" charset="0"/>
                <a:ea typeface="Gill Sans MT" charset="0"/>
                <a:cs typeface="Gill Sans MT" charset="0"/>
              </a:rPr>
              <a:t>3.3 Allestimento </a:t>
            </a:r>
            <a:r>
              <a:rPr lang="it-IT" sz="2400" dirty="0">
                <a:latin typeface="Gill Sans MT" charset="0"/>
                <a:ea typeface="Gill Sans MT" charset="0"/>
                <a:cs typeface="Gill Sans MT" charset="0"/>
              </a:rPr>
              <a:t>di una stanza per lo svolgimento di attività educative e formative.</a:t>
            </a:r>
            <a:r>
              <a:rPr lang="en-GB" sz="2400" dirty="0">
                <a:latin typeface="Gill Sans MT" charset="0"/>
                <a:ea typeface="Gill Sans MT" charset="0"/>
                <a:cs typeface="Gill Sans MT" charset="0"/>
              </a:rPr>
              <a:t/>
            </a:r>
            <a:br>
              <a:rPr lang="en-GB" sz="2400" dirty="0">
                <a:latin typeface="Gill Sans MT" charset="0"/>
                <a:ea typeface="Gill Sans MT" charset="0"/>
                <a:cs typeface="Gill Sans MT" charset="0"/>
              </a:rPr>
            </a:br>
            <a:r>
              <a:rPr lang="en-GB" sz="2400" dirty="0" smtClean="0">
                <a:latin typeface="Gill Sans MT" charset="0"/>
                <a:ea typeface="Gill Sans MT" charset="0"/>
                <a:cs typeface="Gill Sans MT" charset="0"/>
              </a:rPr>
              <a:t>3.4 </a:t>
            </a:r>
            <a:r>
              <a:rPr lang="it-IT" sz="2400" dirty="0" smtClean="0">
                <a:latin typeface="Gill Sans MT" charset="0"/>
                <a:ea typeface="Gill Sans MT" charset="0"/>
                <a:cs typeface="Gill Sans MT" charset="0"/>
              </a:rPr>
              <a:t>Realizzati </a:t>
            </a:r>
            <a:r>
              <a:rPr lang="it-IT" sz="2400" dirty="0">
                <a:latin typeface="Gill Sans MT" charset="0"/>
                <a:ea typeface="Gill Sans MT" charset="0"/>
                <a:cs typeface="Gill Sans MT" charset="0"/>
              </a:rPr>
              <a:t>3 percorsi di recupero scolastico e 3 percorsi di educazione all’autonomia, dalla durata di 9 mesi all’anno;</a:t>
            </a:r>
            <a:r>
              <a:rPr lang="en-GB" sz="2400" dirty="0">
                <a:latin typeface="Gill Sans MT" charset="0"/>
                <a:ea typeface="Gill Sans MT" charset="0"/>
                <a:cs typeface="Gill Sans MT" charset="0"/>
              </a:rPr>
              <a:t/>
            </a:r>
            <a:br>
              <a:rPr lang="en-GB" sz="2400" dirty="0">
                <a:latin typeface="Gill Sans MT" charset="0"/>
                <a:ea typeface="Gill Sans MT" charset="0"/>
                <a:cs typeface="Gill Sans MT" charset="0"/>
              </a:rPr>
            </a:br>
            <a:r>
              <a:rPr lang="en-GB" sz="2400" dirty="0" smtClean="0">
                <a:latin typeface="Gill Sans MT" charset="0"/>
                <a:ea typeface="Gill Sans MT" charset="0"/>
                <a:cs typeface="Gill Sans MT" charset="0"/>
              </a:rPr>
              <a:t>3.5 </a:t>
            </a:r>
            <a:r>
              <a:rPr lang="it-IT" sz="2400" dirty="0" smtClean="0">
                <a:latin typeface="Gill Sans MT" charset="0"/>
                <a:ea typeface="Gill Sans MT" charset="0"/>
                <a:cs typeface="Gill Sans MT" charset="0"/>
              </a:rPr>
              <a:t>Realizzati </a:t>
            </a:r>
            <a:r>
              <a:rPr lang="it-IT" sz="2400" dirty="0">
                <a:latin typeface="Gill Sans MT" charset="0"/>
                <a:ea typeface="Gill Sans MT" charset="0"/>
                <a:cs typeface="Gill Sans MT" charset="0"/>
              </a:rPr>
              <a:t>6 corsi di lingua (italiano/inglese) e 6 corsi di informatica, dalla durata di 3 mesi per 2 volte all’anno.</a:t>
            </a:r>
            <a:r>
              <a:rPr lang="en-GB" sz="2400" dirty="0" smtClean="0">
                <a:effectLst/>
                <a:latin typeface="Gill Sans MT" charset="0"/>
                <a:ea typeface="Gill Sans MT" charset="0"/>
                <a:cs typeface="Gill Sans MT" charset="0"/>
              </a:rPr>
              <a:t> </a:t>
            </a:r>
            <a:r>
              <a:rPr lang="it-IT" sz="2500" dirty="0" smtClean="0">
                <a:latin typeface="Gill Sans MT" charset="0"/>
                <a:ea typeface="Gill Sans MT" charset="0"/>
                <a:cs typeface="Gill Sans MT" charset="0"/>
              </a:rPr>
              <a:t/>
            </a:r>
            <a:br>
              <a:rPr lang="it-IT" sz="2500" dirty="0" smtClean="0">
                <a:latin typeface="Gill Sans MT" charset="0"/>
                <a:ea typeface="Gill Sans MT" charset="0"/>
                <a:cs typeface="Gill Sans MT" charset="0"/>
              </a:rPr>
            </a:br>
            <a:r>
              <a:rPr lang="en-GB" sz="2800" dirty="0"/>
              <a:t/>
            </a:r>
            <a:br>
              <a:rPr lang="en-GB" sz="2800" dirty="0"/>
            </a:br>
            <a:endParaRPr lang="en-GB" sz="2500" dirty="0">
              <a:latin typeface="Gill Sans MT" charset="0"/>
              <a:ea typeface="Gill Sans MT" charset="0"/>
              <a:cs typeface="Gill Sans MT" charset="0"/>
            </a:endParaRPr>
          </a:p>
        </p:txBody>
      </p:sp>
      <p:pic>
        <p:nvPicPr>
          <p:cNvPr id="3" name="Picture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24774" y="197021"/>
            <a:ext cx="4192157" cy="1247151"/>
          </a:xfrm>
          <a:prstGeom prst="rect">
            <a:avLst/>
          </a:prstGeom>
        </p:spPr>
      </p:pic>
    </p:spTree>
    <p:extLst>
      <p:ext uri="{BB962C8B-B14F-4D97-AF65-F5344CB8AC3E}">
        <p14:creationId xmlns:p14="http://schemas.microsoft.com/office/powerpoint/2010/main" val="607264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942417" y="4547346"/>
            <a:ext cx="5142611" cy="2203077"/>
          </a:xfrm>
          <a:prstGeom prst="rect">
            <a:avLst/>
          </a:prstGeom>
        </p:spPr>
      </p:pic>
      <p:sp>
        <p:nvSpPr>
          <p:cNvPr id="2" name="Title 1"/>
          <p:cNvSpPr>
            <a:spLocks noGrp="1"/>
          </p:cNvSpPr>
          <p:nvPr>
            <p:ph type="ctrTitle"/>
          </p:nvPr>
        </p:nvSpPr>
        <p:spPr>
          <a:xfrm flipH="1">
            <a:off x="218478" y="1546412"/>
            <a:ext cx="11247808" cy="4313083"/>
          </a:xfrm>
          <a:effectLst>
            <a:outerShdw dist="50800" sx="141000" sy="141000" algn="ctr" rotWithShape="0">
              <a:srgbClr val="000000">
                <a:alpha val="43137"/>
              </a:srgbClr>
            </a:outerShdw>
          </a:effectLst>
        </p:spPr>
        <p:txBody>
          <a:bodyPr>
            <a:noAutofit/>
            <a:scene3d>
              <a:camera prst="orthographicFront"/>
              <a:lightRig rig="threePt" dir="t"/>
            </a:scene3d>
            <a:sp3d extrusionH="57150">
              <a:bevelT w="38100" h="38100"/>
            </a:sp3d>
          </a:bodyPr>
          <a:lstStyle/>
          <a:p>
            <a:pPr algn="l"/>
            <a:r>
              <a:rPr lang="it-IT" sz="2500" b="1" dirty="0" smtClean="0">
                <a:latin typeface="Gill Sans MT" charset="0"/>
                <a:ea typeface="Gill Sans MT" charset="0"/>
                <a:cs typeface="Gill Sans MT" charset="0"/>
              </a:rPr>
              <a:t/>
            </a:r>
            <a:br>
              <a:rPr lang="it-IT" sz="2500" b="1" dirty="0" smtClean="0">
                <a:latin typeface="Gill Sans MT" charset="0"/>
                <a:ea typeface="Gill Sans MT" charset="0"/>
                <a:cs typeface="Gill Sans MT" charset="0"/>
              </a:rPr>
            </a:br>
            <a:r>
              <a:rPr lang="it-IT" sz="2500" b="1" dirty="0" smtClean="0">
                <a:latin typeface="Gill Sans MT" charset="0"/>
                <a:ea typeface="Gill Sans MT" charset="0"/>
                <a:cs typeface="Gill Sans MT" charset="0"/>
              </a:rPr>
              <a:t> Asse 4. Creazione e rafforzamento di strumenti di sviluppo economico e promozione sociale degli orfani (imprese sociali) </a:t>
            </a:r>
            <a:br>
              <a:rPr lang="it-IT" sz="2500" b="1" dirty="0" smtClean="0">
                <a:latin typeface="Gill Sans MT" charset="0"/>
                <a:ea typeface="Gill Sans MT" charset="0"/>
                <a:cs typeface="Gill Sans MT" charset="0"/>
              </a:rPr>
            </a:br>
            <a:r>
              <a:rPr lang="it-IT" sz="2500" b="1" dirty="0" smtClean="0">
                <a:latin typeface="Gill Sans MT" charset="0"/>
                <a:ea typeface="Gill Sans MT" charset="0"/>
                <a:cs typeface="Gill Sans MT" charset="0"/>
              </a:rPr>
              <a:t/>
            </a:r>
            <a:br>
              <a:rPr lang="it-IT" sz="2500" b="1" dirty="0" smtClean="0">
                <a:latin typeface="Gill Sans MT" charset="0"/>
                <a:ea typeface="Gill Sans MT" charset="0"/>
                <a:cs typeface="Gill Sans MT" charset="0"/>
              </a:rPr>
            </a:br>
            <a:r>
              <a:rPr lang="it-IT" sz="2500" b="1" dirty="0" smtClean="0">
                <a:latin typeface="Gill Sans MT" charset="0"/>
                <a:ea typeface="Gill Sans MT" charset="0"/>
                <a:cs typeface="Gill Sans MT" charset="0"/>
              </a:rPr>
              <a:t>Output Asse 4</a:t>
            </a:r>
            <a:br>
              <a:rPr lang="it-IT" sz="2500" b="1" dirty="0" smtClean="0">
                <a:latin typeface="Gill Sans MT" charset="0"/>
                <a:ea typeface="Gill Sans MT" charset="0"/>
                <a:cs typeface="Gill Sans MT" charset="0"/>
              </a:rPr>
            </a:br>
            <a:r>
              <a:rPr lang="it-IT" sz="2500" dirty="0" smtClean="0">
                <a:latin typeface="Gill Sans MT" charset="0"/>
                <a:ea typeface="Gill Sans MT" charset="0"/>
                <a:cs typeface="Gill Sans MT" charset="0"/>
              </a:rPr>
              <a:t>4.1</a:t>
            </a:r>
            <a:r>
              <a:rPr lang="it-IT" sz="2500" b="1" dirty="0" smtClean="0">
                <a:latin typeface="Gill Sans MT" charset="0"/>
                <a:ea typeface="Gill Sans MT" charset="0"/>
                <a:cs typeface="Gill Sans MT" charset="0"/>
              </a:rPr>
              <a:t> </a:t>
            </a:r>
            <a:r>
              <a:rPr lang="it-IT" sz="2500" dirty="0" smtClean="0">
                <a:latin typeface="Gill Sans MT" charset="0"/>
                <a:ea typeface="Gill Sans MT" charset="0"/>
                <a:cs typeface="Gill Sans MT" charset="0"/>
              </a:rPr>
              <a:t>Realizzata </a:t>
            </a:r>
            <a:r>
              <a:rPr lang="it-IT" sz="2500" dirty="0">
                <a:latin typeface="Gill Sans MT" charset="0"/>
                <a:ea typeface="Gill Sans MT" charset="0"/>
                <a:cs typeface="Gill Sans MT" charset="0"/>
              </a:rPr>
              <a:t>un’indagine su almeno 100 imprese sociali e profit disponibili agli inserimenti lavorativi e all’assunzione dei soggetti svantaggiati nel lungo periodo</a:t>
            </a:r>
            <a:r>
              <a:rPr lang="it-IT" sz="2500" dirty="0" smtClean="0">
                <a:latin typeface="Gill Sans MT" charset="0"/>
                <a:ea typeface="Gill Sans MT" charset="0"/>
                <a:cs typeface="Gill Sans MT" charset="0"/>
              </a:rPr>
              <a:t>.</a:t>
            </a:r>
            <a:br>
              <a:rPr lang="it-IT" sz="2500" dirty="0" smtClean="0">
                <a:latin typeface="Gill Sans MT" charset="0"/>
                <a:ea typeface="Gill Sans MT" charset="0"/>
                <a:cs typeface="Gill Sans MT" charset="0"/>
              </a:rPr>
            </a:br>
            <a:r>
              <a:rPr lang="it-IT" sz="2500" dirty="0" smtClean="0">
                <a:latin typeface="Gill Sans MT" charset="0"/>
                <a:ea typeface="Gill Sans MT" charset="0"/>
                <a:cs typeface="Gill Sans MT" charset="0"/>
              </a:rPr>
              <a:t>4.2 Realizzati </a:t>
            </a:r>
            <a:r>
              <a:rPr lang="it-IT" sz="2500" dirty="0">
                <a:latin typeface="Gill Sans MT" charset="0"/>
                <a:ea typeface="Gill Sans MT" charset="0"/>
                <a:cs typeface="Gill Sans MT" charset="0"/>
              </a:rPr>
              <a:t>1 percorso di formazione sullo start up di impresa ed 1 percorso sul business </a:t>
            </a:r>
            <a:r>
              <a:rPr lang="it-IT" sz="2500" dirty="0" err="1">
                <a:latin typeface="Gill Sans MT" charset="0"/>
                <a:ea typeface="Gill Sans MT" charset="0"/>
                <a:cs typeface="Gill Sans MT" charset="0"/>
              </a:rPr>
              <a:t>plan</a:t>
            </a:r>
            <a:r>
              <a:rPr lang="it-IT" sz="2500" dirty="0">
                <a:latin typeface="Gill Sans MT" charset="0"/>
                <a:ea typeface="Gill Sans MT" charset="0"/>
                <a:cs typeface="Gill Sans MT" charset="0"/>
              </a:rPr>
              <a:t> dalla durata di 2 settimane ciascuno</a:t>
            </a:r>
            <a:r>
              <a:rPr lang="en-GB" sz="2500" dirty="0" smtClean="0">
                <a:effectLst/>
                <a:latin typeface="Gill Sans MT" charset="0"/>
                <a:ea typeface="Gill Sans MT" charset="0"/>
                <a:cs typeface="Gill Sans MT" charset="0"/>
              </a:rPr>
              <a:t> </a:t>
            </a:r>
            <a:br>
              <a:rPr lang="en-GB" sz="2500" dirty="0" smtClean="0">
                <a:effectLst/>
                <a:latin typeface="Gill Sans MT" charset="0"/>
                <a:ea typeface="Gill Sans MT" charset="0"/>
                <a:cs typeface="Gill Sans MT" charset="0"/>
              </a:rPr>
            </a:br>
            <a:r>
              <a:rPr lang="en-GB" sz="2500" dirty="0" smtClean="0">
                <a:effectLst/>
                <a:latin typeface="Gill Sans MT" charset="0"/>
                <a:ea typeface="Gill Sans MT" charset="0"/>
                <a:cs typeface="Gill Sans MT" charset="0"/>
              </a:rPr>
              <a:t>4.3 </a:t>
            </a:r>
            <a:r>
              <a:rPr lang="it-IT" sz="2500" dirty="0" smtClean="0">
                <a:latin typeface="Gill Sans MT" charset="0"/>
                <a:ea typeface="Gill Sans MT" charset="0"/>
                <a:cs typeface="Gill Sans MT" charset="0"/>
              </a:rPr>
              <a:t>Sostenute </a:t>
            </a:r>
            <a:r>
              <a:rPr lang="it-IT" sz="2500" dirty="0">
                <a:latin typeface="Gill Sans MT" charset="0"/>
                <a:ea typeface="Gill Sans MT" charset="0"/>
                <a:cs typeface="Gill Sans MT" charset="0"/>
              </a:rPr>
              <a:t>finanziariamente 3 imprese sociali esistenti e create 2 </a:t>
            </a:r>
            <a:r>
              <a:rPr lang="it-IT" sz="2500" dirty="0" smtClean="0">
                <a:latin typeface="Gill Sans MT" charset="0"/>
                <a:ea typeface="Gill Sans MT" charset="0"/>
                <a:cs typeface="Gill Sans MT" charset="0"/>
              </a:rPr>
              <a:t>nuove</a:t>
            </a:r>
            <a:br>
              <a:rPr lang="it-IT" sz="2500" dirty="0" smtClean="0">
                <a:latin typeface="Gill Sans MT" charset="0"/>
                <a:ea typeface="Gill Sans MT" charset="0"/>
                <a:cs typeface="Gill Sans MT" charset="0"/>
              </a:rPr>
            </a:br>
            <a:r>
              <a:rPr lang="it-IT" sz="2500" dirty="0" smtClean="0">
                <a:latin typeface="Gill Sans MT" charset="0"/>
                <a:ea typeface="Gill Sans MT" charset="0"/>
                <a:cs typeface="Gill Sans MT" charset="0"/>
              </a:rPr>
              <a:t>4.4 Inseriti almeno 30 orfani all’interno delle imprese sociali esistenti sostenute finanziariamente dal progetto.</a:t>
            </a:r>
            <a:r>
              <a:rPr lang="en-GB" sz="2500" dirty="0">
                <a:latin typeface="Gill Sans MT" charset="0"/>
                <a:ea typeface="Gill Sans MT" charset="0"/>
                <a:cs typeface="Gill Sans MT" charset="0"/>
              </a:rPr>
              <a:t/>
            </a:r>
            <a:br>
              <a:rPr lang="en-GB" sz="2500" dirty="0">
                <a:latin typeface="Gill Sans MT" charset="0"/>
                <a:ea typeface="Gill Sans MT" charset="0"/>
                <a:cs typeface="Gill Sans MT" charset="0"/>
              </a:rPr>
            </a:br>
            <a:endParaRPr lang="en-GB" sz="2500" dirty="0">
              <a:latin typeface="Gill Sans MT" charset="0"/>
              <a:ea typeface="Gill Sans MT" charset="0"/>
              <a:cs typeface="Gill Sans MT" charset="0"/>
            </a:endParaRPr>
          </a:p>
        </p:txBody>
      </p:sp>
      <p:pic>
        <p:nvPicPr>
          <p:cNvPr id="3" name="Picture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18478" y="0"/>
            <a:ext cx="4192157" cy="1247151"/>
          </a:xfrm>
          <a:prstGeom prst="rect">
            <a:avLst/>
          </a:prstGeom>
        </p:spPr>
      </p:pic>
    </p:spTree>
    <p:extLst>
      <p:ext uri="{BB962C8B-B14F-4D97-AF65-F5344CB8AC3E}">
        <p14:creationId xmlns:p14="http://schemas.microsoft.com/office/powerpoint/2010/main" val="83321535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942417" y="4547346"/>
            <a:ext cx="5142611" cy="2203077"/>
          </a:xfrm>
          <a:prstGeom prst="rect">
            <a:avLst/>
          </a:prstGeom>
        </p:spPr>
      </p:pic>
      <p:sp>
        <p:nvSpPr>
          <p:cNvPr id="2" name="Title 1"/>
          <p:cNvSpPr>
            <a:spLocks noGrp="1"/>
          </p:cNvSpPr>
          <p:nvPr>
            <p:ph type="ctrTitle"/>
          </p:nvPr>
        </p:nvSpPr>
        <p:spPr>
          <a:xfrm flipH="1">
            <a:off x="393290" y="1618189"/>
            <a:ext cx="9809702" cy="4030695"/>
          </a:xfrm>
          <a:effectLst>
            <a:outerShdw dist="50800" sx="141000" sy="141000" algn="ctr" rotWithShape="0">
              <a:srgbClr val="000000">
                <a:alpha val="43137"/>
              </a:srgbClr>
            </a:outerShdw>
          </a:effectLst>
        </p:spPr>
        <p:txBody>
          <a:bodyPr>
            <a:noAutofit/>
            <a:scene3d>
              <a:camera prst="orthographicFront"/>
              <a:lightRig rig="threePt" dir="t"/>
            </a:scene3d>
            <a:sp3d extrusionH="57150">
              <a:bevelT w="38100" h="38100"/>
            </a:sp3d>
          </a:bodyPr>
          <a:lstStyle/>
          <a:p>
            <a:pPr algn="l"/>
            <a:r>
              <a:rPr lang="en-GB" sz="2800" dirty="0" smtClean="0">
                <a:latin typeface="Gill Sans MT" charset="0"/>
                <a:ea typeface="Gill Sans MT" charset="0"/>
                <a:cs typeface="Gill Sans MT" charset="0"/>
              </a:rPr>
              <a:t>.......... o</a:t>
            </a:r>
            <a:r>
              <a:rPr lang="en-GB" sz="2800" dirty="0" smtClean="0">
                <a:effectLst/>
                <a:latin typeface="Gill Sans MT" charset="0"/>
                <a:ea typeface="Gill Sans MT" charset="0"/>
                <a:cs typeface="Gill Sans MT" charset="0"/>
              </a:rPr>
              <a:t>utput </a:t>
            </a:r>
            <a:r>
              <a:rPr lang="en-GB" sz="2800" dirty="0" err="1" smtClean="0">
                <a:effectLst/>
                <a:latin typeface="Gill Sans MT" charset="0"/>
                <a:ea typeface="Gill Sans MT" charset="0"/>
                <a:cs typeface="Gill Sans MT" charset="0"/>
              </a:rPr>
              <a:t>Asse</a:t>
            </a:r>
            <a:r>
              <a:rPr lang="en-GB" sz="2800" dirty="0" smtClean="0">
                <a:effectLst/>
                <a:latin typeface="Gill Sans MT" charset="0"/>
                <a:ea typeface="Gill Sans MT" charset="0"/>
                <a:cs typeface="Gill Sans MT" charset="0"/>
              </a:rPr>
              <a:t> 4 </a:t>
            </a:r>
            <a:br>
              <a:rPr lang="en-GB" sz="2800" dirty="0" smtClean="0">
                <a:effectLst/>
                <a:latin typeface="Gill Sans MT" charset="0"/>
                <a:ea typeface="Gill Sans MT" charset="0"/>
                <a:cs typeface="Gill Sans MT" charset="0"/>
              </a:rPr>
            </a:br>
            <a:r>
              <a:rPr lang="en-GB" sz="2800" dirty="0" smtClean="0">
                <a:effectLst/>
                <a:latin typeface="Gill Sans MT" charset="0"/>
                <a:ea typeface="Gill Sans MT" charset="0"/>
                <a:cs typeface="Gill Sans MT" charset="0"/>
              </a:rPr>
              <a:t/>
            </a:r>
            <a:br>
              <a:rPr lang="en-GB" sz="2800" dirty="0" smtClean="0">
                <a:effectLst/>
                <a:latin typeface="Gill Sans MT" charset="0"/>
                <a:ea typeface="Gill Sans MT" charset="0"/>
                <a:cs typeface="Gill Sans MT" charset="0"/>
              </a:rPr>
            </a:br>
            <a:r>
              <a:rPr lang="en-GB" sz="2800" dirty="0" smtClean="0">
                <a:effectLst/>
                <a:latin typeface="Gill Sans MT" charset="0"/>
                <a:ea typeface="Gill Sans MT" charset="0"/>
                <a:cs typeface="Gill Sans MT" charset="0"/>
              </a:rPr>
              <a:t>4.5 </a:t>
            </a:r>
            <a:r>
              <a:rPr lang="it-IT" sz="2500" dirty="0" smtClean="0">
                <a:latin typeface="Gill Sans MT" charset="0"/>
                <a:ea typeface="Gill Sans MT" charset="0"/>
                <a:cs typeface="Gill Sans MT" charset="0"/>
              </a:rPr>
              <a:t>Realizzato </a:t>
            </a:r>
            <a:r>
              <a:rPr lang="it-IT" sz="2500" dirty="0">
                <a:latin typeface="Gill Sans MT" charset="0"/>
                <a:ea typeface="Gill Sans MT" charset="0"/>
                <a:cs typeface="Gill Sans MT" charset="0"/>
              </a:rPr>
              <a:t>un questionario e intervistati almeno 100 orfani sulle loro competenze e attitudini lavorative.</a:t>
            </a:r>
            <a:r>
              <a:rPr lang="en-GB" sz="2500" dirty="0">
                <a:latin typeface="Gill Sans MT" charset="0"/>
                <a:ea typeface="Gill Sans MT" charset="0"/>
                <a:cs typeface="Gill Sans MT" charset="0"/>
              </a:rPr>
              <a:t/>
            </a:r>
            <a:br>
              <a:rPr lang="en-GB" sz="2500" dirty="0">
                <a:latin typeface="Gill Sans MT" charset="0"/>
                <a:ea typeface="Gill Sans MT" charset="0"/>
                <a:cs typeface="Gill Sans MT" charset="0"/>
              </a:rPr>
            </a:br>
            <a:r>
              <a:rPr lang="en-GB" sz="2500" dirty="0" smtClean="0">
                <a:latin typeface="Gill Sans MT" charset="0"/>
                <a:ea typeface="Gill Sans MT" charset="0"/>
                <a:cs typeface="Gill Sans MT" charset="0"/>
              </a:rPr>
              <a:t>4.6 </a:t>
            </a:r>
            <a:r>
              <a:rPr lang="it-IT" sz="2500" dirty="0" smtClean="0">
                <a:latin typeface="Gill Sans MT" charset="0"/>
                <a:ea typeface="Gill Sans MT" charset="0"/>
                <a:cs typeface="Gill Sans MT" charset="0"/>
              </a:rPr>
              <a:t>Realizzato </a:t>
            </a:r>
            <a:r>
              <a:rPr lang="it-IT" sz="2500" dirty="0">
                <a:latin typeface="Gill Sans MT" charset="0"/>
                <a:ea typeface="Gill Sans MT" charset="0"/>
                <a:cs typeface="Gill Sans MT" charset="0"/>
              </a:rPr>
              <a:t>uno studio sul bilancio delle competenze di almeno 100 orfani e creati 10 percorsi formativi</a:t>
            </a:r>
            <a:r>
              <a:rPr lang="en-GB" sz="2500" dirty="0" smtClean="0">
                <a:effectLst/>
                <a:latin typeface="Gill Sans MT" charset="0"/>
                <a:ea typeface="Gill Sans MT" charset="0"/>
                <a:cs typeface="Gill Sans MT" charset="0"/>
              </a:rPr>
              <a:t> </a:t>
            </a:r>
            <a:br>
              <a:rPr lang="en-GB" sz="2500" dirty="0" smtClean="0">
                <a:effectLst/>
                <a:latin typeface="Gill Sans MT" charset="0"/>
                <a:ea typeface="Gill Sans MT" charset="0"/>
                <a:cs typeface="Gill Sans MT" charset="0"/>
              </a:rPr>
            </a:br>
            <a:r>
              <a:rPr lang="en-GB" sz="2500" dirty="0" smtClean="0">
                <a:effectLst/>
                <a:latin typeface="Gill Sans MT" charset="0"/>
                <a:ea typeface="Gill Sans MT" charset="0"/>
                <a:cs typeface="Gill Sans MT" charset="0"/>
              </a:rPr>
              <a:t>4.7 </a:t>
            </a:r>
            <a:r>
              <a:rPr lang="it-IT" sz="2500" dirty="0" smtClean="0">
                <a:latin typeface="Gill Sans MT" charset="0"/>
                <a:ea typeface="Gill Sans MT" charset="0"/>
                <a:cs typeface="Gill Sans MT" charset="0"/>
              </a:rPr>
              <a:t>Realizzati </a:t>
            </a:r>
            <a:r>
              <a:rPr lang="it-IT" sz="2500" dirty="0">
                <a:latin typeface="Gill Sans MT" charset="0"/>
                <a:ea typeface="Gill Sans MT" charset="0"/>
                <a:cs typeface="Gill Sans MT" charset="0"/>
              </a:rPr>
              <a:t>10 corsi di formazione professionale, dalla durata di 3 mesi ciascuno.</a:t>
            </a:r>
            <a:r>
              <a:rPr lang="en-GB" sz="2500" dirty="0">
                <a:latin typeface="Gill Sans MT" charset="0"/>
                <a:ea typeface="Gill Sans MT" charset="0"/>
                <a:cs typeface="Gill Sans MT" charset="0"/>
              </a:rPr>
              <a:t/>
            </a:r>
            <a:br>
              <a:rPr lang="en-GB" sz="2500" dirty="0">
                <a:latin typeface="Gill Sans MT" charset="0"/>
                <a:ea typeface="Gill Sans MT" charset="0"/>
                <a:cs typeface="Gill Sans MT" charset="0"/>
              </a:rPr>
            </a:br>
            <a:r>
              <a:rPr lang="en-GB" sz="2500" dirty="0" smtClean="0">
                <a:latin typeface="Gill Sans MT" charset="0"/>
                <a:ea typeface="Gill Sans MT" charset="0"/>
                <a:cs typeface="Gill Sans MT" charset="0"/>
              </a:rPr>
              <a:t>4.8 </a:t>
            </a:r>
            <a:r>
              <a:rPr lang="it-IT" sz="2500" dirty="0" smtClean="0">
                <a:latin typeface="Gill Sans MT" charset="0"/>
                <a:ea typeface="Gill Sans MT" charset="0"/>
                <a:cs typeface="Gill Sans MT" charset="0"/>
              </a:rPr>
              <a:t>Partecipazione </a:t>
            </a:r>
            <a:r>
              <a:rPr lang="it-IT" sz="2500" dirty="0">
                <a:latin typeface="Gill Sans MT" charset="0"/>
                <a:ea typeface="Gill Sans MT" charset="0"/>
                <a:cs typeface="Gill Sans MT" charset="0"/>
              </a:rPr>
              <a:t>di circa 100 orfani ai corsi di formazione.</a:t>
            </a:r>
            <a:r>
              <a:rPr lang="en-GB" sz="2500" dirty="0">
                <a:latin typeface="Gill Sans MT" charset="0"/>
                <a:ea typeface="Gill Sans MT" charset="0"/>
                <a:cs typeface="Gill Sans MT" charset="0"/>
              </a:rPr>
              <a:t/>
            </a:r>
            <a:br>
              <a:rPr lang="en-GB" sz="2500" dirty="0">
                <a:latin typeface="Gill Sans MT" charset="0"/>
                <a:ea typeface="Gill Sans MT" charset="0"/>
                <a:cs typeface="Gill Sans MT" charset="0"/>
              </a:rPr>
            </a:br>
            <a:r>
              <a:rPr lang="en-GB" sz="2500" dirty="0" smtClean="0">
                <a:latin typeface="Gill Sans MT" charset="0"/>
                <a:ea typeface="Gill Sans MT" charset="0"/>
                <a:cs typeface="Gill Sans MT" charset="0"/>
              </a:rPr>
              <a:t>4.9 </a:t>
            </a:r>
            <a:r>
              <a:rPr lang="it-IT" sz="2500" dirty="0" smtClean="0">
                <a:latin typeface="Gill Sans MT" charset="0"/>
                <a:ea typeface="Gill Sans MT" charset="0"/>
                <a:cs typeface="Gill Sans MT" charset="0"/>
              </a:rPr>
              <a:t>Inseriti </a:t>
            </a:r>
            <a:r>
              <a:rPr lang="it-IT" sz="2500" dirty="0">
                <a:latin typeface="Gill Sans MT" charset="0"/>
                <a:ea typeface="Gill Sans MT" charset="0"/>
                <a:cs typeface="Gill Sans MT" charset="0"/>
              </a:rPr>
              <a:t>di almeno 60 orfani nelle imprese tradizionali o sociali.</a:t>
            </a:r>
            <a:r>
              <a:rPr lang="en-GB" sz="2500" dirty="0">
                <a:latin typeface="Gill Sans MT" charset="0"/>
                <a:ea typeface="Gill Sans MT" charset="0"/>
                <a:cs typeface="Gill Sans MT" charset="0"/>
              </a:rPr>
              <a:t/>
            </a:r>
            <a:br>
              <a:rPr lang="en-GB" sz="2500" dirty="0">
                <a:latin typeface="Gill Sans MT" charset="0"/>
                <a:ea typeface="Gill Sans MT" charset="0"/>
                <a:cs typeface="Gill Sans MT" charset="0"/>
              </a:rPr>
            </a:br>
            <a:endParaRPr lang="en-GB" sz="2500" dirty="0">
              <a:latin typeface="Gill Sans MT" charset="0"/>
              <a:ea typeface="Gill Sans MT" charset="0"/>
              <a:cs typeface="Gill Sans MT" charset="0"/>
            </a:endParaRPr>
          </a:p>
        </p:txBody>
      </p:sp>
      <p:pic>
        <p:nvPicPr>
          <p:cNvPr id="3" name="Picture 2"/>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18478" y="0"/>
            <a:ext cx="4192157" cy="1247151"/>
          </a:xfrm>
          <a:prstGeom prst="rect">
            <a:avLst/>
          </a:prstGeom>
        </p:spPr>
      </p:pic>
    </p:spTree>
    <p:extLst>
      <p:ext uri="{BB962C8B-B14F-4D97-AF65-F5344CB8AC3E}">
        <p14:creationId xmlns:p14="http://schemas.microsoft.com/office/powerpoint/2010/main" val="1840096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942417" y="4547346"/>
            <a:ext cx="5142611" cy="2203077"/>
          </a:xfrm>
          <a:prstGeom prst="rect">
            <a:avLst/>
          </a:prstGeom>
        </p:spPr>
      </p:pic>
      <p:sp>
        <p:nvSpPr>
          <p:cNvPr id="2" name="Title 1"/>
          <p:cNvSpPr>
            <a:spLocks noGrp="1"/>
          </p:cNvSpPr>
          <p:nvPr>
            <p:ph type="ctrTitle"/>
          </p:nvPr>
        </p:nvSpPr>
        <p:spPr>
          <a:xfrm flipH="1">
            <a:off x="624878" y="1596571"/>
            <a:ext cx="9941522" cy="4470400"/>
          </a:xfrm>
          <a:effectLst>
            <a:outerShdw dist="50800" sx="141000" sy="141000" algn="ctr" rotWithShape="0">
              <a:srgbClr val="000000">
                <a:alpha val="43137"/>
              </a:srgbClr>
            </a:outerShdw>
          </a:effectLst>
        </p:spPr>
        <p:txBody>
          <a:bodyPr>
            <a:normAutofit/>
            <a:scene3d>
              <a:camera prst="orthographicFront"/>
              <a:lightRig rig="threePt" dir="t"/>
            </a:scene3d>
            <a:sp3d extrusionH="57150">
              <a:bevelT w="38100" h="38100"/>
            </a:sp3d>
          </a:bodyPr>
          <a:lstStyle/>
          <a:p>
            <a:pPr algn="l"/>
            <a:r>
              <a:rPr lang="en-US" sz="4000" b="1" dirty="0" smtClean="0">
                <a:latin typeface="#HeadLineA" charset="0"/>
                <a:ea typeface="#HeadLineA" charset="0"/>
                <a:cs typeface="#HeadLineA" charset="0"/>
              </a:rPr>
              <a:t>PARTNER: </a:t>
            </a:r>
            <a:r>
              <a:rPr lang="en-US" sz="2800" b="1" dirty="0" smtClean="0">
                <a:latin typeface="#HeadLineA" charset="0"/>
                <a:ea typeface="#HeadLineA" charset="0"/>
                <a:cs typeface="#HeadLineA" charset="0"/>
              </a:rPr>
              <a:t/>
            </a:r>
            <a:br>
              <a:rPr lang="en-US" sz="2800" b="1" dirty="0" smtClean="0">
                <a:latin typeface="#HeadLineA" charset="0"/>
                <a:ea typeface="#HeadLineA" charset="0"/>
                <a:cs typeface="#HeadLineA" charset="0"/>
              </a:rPr>
            </a:br>
            <a:r>
              <a:rPr lang="en-US" sz="2800" b="1" dirty="0" err="1" smtClean="0">
                <a:latin typeface="#HeadLineA" charset="0"/>
                <a:ea typeface="#HeadLineA" charset="0"/>
                <a:cs typeface="#HeadLineA" charset="0"/>
              </a:rPr>
              <a:t>Comune</a:t>
            </a:r>
            <a:r>
              <a:rPr lang="en-US" sz="2800" b="1" dirty="0" smtClean="0">
                <a:latin typeface="#HeadLineA" charset="0"/>
                <a:ea typeface="#HeadLineA" charset="0"/>
                <a:cs typeface="#HeadLineA" charset="0"/>
              </a:rPr>
              <a:t> </a:t>
            </a:r>
            <a:r>
              <a:rPr lang="en-US" sz="2800" b="1" dirty="0" err="1" smtClean="0">
                <a:latin typeface="#HeadLineA" charset="0"/>
                <a:ea typeface="#HeadLineA" charset="0"/>
                <a:cs typeface="#HeadLineA" charset="0"/>
              </a:rPr>
              <a:t>di</a:t>
            </a:r>
            <a:r>
              <a:rPr lang="en-US" sz="2800" b="1" dirty="0" smtClean="0">
                <a:latin typeface="#HeadLineA" charset="0"/>
                <a:ea typeface="#HeadLineA" charset="0"/>
                <a:cs typeface="#HeadLineA" charset="0"/>
              </a:rPr>
              <a:t> Scutari</a:t>
            </a:r>
            <a:br>
              <a:rPr lang="en-US" sz="2800" b="1" dirty="0" smtClean="0">
                <a:latin typeface="#HeadLineA" charset="0"/>
                <a:ea typeface="#HeadLineA" charset="0"/>
                <a:cs typeface="#HeadLineA" charset="0"/>
              </a:rPr>
            </a:br>
            <a:r>
              <a:rPr lang="en-US" sz="2800" b="1" dirty="0" err="1" smtClean="0">
                <a:latin typeface="#HeadLineA" charset="0"/>
                <a:ea typeface="#HeadLineA" charset="0"/>
                <a:cs typeface="#HeadLineA" charset="0"/>
              </a:rPr>
              <a:t>Universita</a:t>
            </a:r>
            <a:r>
              <a:rPr lang="en-US" sz="2800" b="1" dirty="0" smtClean="0">
                <a:latin typeface="#HeadLineA" charset="0"/>
                <a:ea typeface="#HeadLineA" charset="0"/>
                <a:cs typeface="#HeadLineA" charset="0"/>
              </a:rPr>
              <a:t> </a:t>
            </a:r>
            <a:r>
              <a:rPr lang="en-US" sz="2800" b="1" dirty="0" err="1" smtClean="0">
                <a:latin typeface="#HeadLineA" charset="0"/>
                <a:ea typeface="#HeadLineA" charset="0"/>
                <a:cs typeface="#HeadLineA" charset="0"/>
              </a:rPr>
              <a:t>di</a:t>
            </a:r>
            <a:r>
              <a:rPr lang="en-US" sz="2800" b="1" dirty="0" smtClean="0">
                <a:latin typeface="#HeadLineA" charset="0"/>
                <a:ea typeface="#HeadLineA" charset="0"/>
                <a:cs typeface="#HeadLineA" charset="0"/>
              </a:rPr>
              <a:t> Bologna</a:t>
            </a:r>
            <a:br>
              <a:rPr lang="en-US" sz="2800" b="1" dirty="0" smtClean="0">
                <a:latin typeface="#HeadLineA" charset="0"/>
                <a:ea typeface="#HeadLineA" charset="0"/>
                <a:cs typeface="#HeadLineA" charset="0"/>
              </a:rPr>
            </a:br>
            <a:r>
              <a:rPr lang="en-US" sz="2800" b="1" dirty="0" err="1" smtClean="0">
                <a:latin typeface="#HeadLineA" charset="0"/>
                <a:ea typeface="#HeadLineA" charset="0"/>
                <a:cs typeface="#HeadLineA" charset="0"/>
              </a:rPr>
              <a:t>Universita</a:t>
            </a:r>
            <a:r>
              <a:rPr lang="en-US" sz="2800" b="1" dirty="0" smtClean="0">
                <a:latin typeface="#HeadLineA" charset="0"/>
                <a:ea typeface="#HeadLineA" charset="0"/>
                <a:cs typeface="#HeadLineA" charset="0"/>
              </a:rPr>
              <a:t> </a:t>
            </a:r>
            <a:r>
              <a:rPr lang="en-US" sz="2800" b="1" dirty="0" err="1" smtClean="0">
                <a:latin typeface="#HeadLineA" charset="0"/>
                <a:ea typeface="#HeadLineA" charset="0"/>
                <a:cs typeface="#HeadLineA" charset="0"/>
              </a:rPr>
              <a:t>di</a:t>
            </a:r>
            <a:r>
              <a:rPr lang="en-US" sz="2800" b="1" dirty="0" smtClean="0">
                <a:latin typeface="#HeadLineA" charset="0"/>
                <a:ea typeface="#HeadLineA" charset="0"/>
                <a:cs typeface="#HeadLineA" charset="0"/>
              </a:rPr>
              <a:t> Scutari</a:t>
            </a:r>
            <a:br>
              <a:rPr lang="en-US" sz="2800" b="1" dirty="0" smtClean="0">
                <a:latin typeface="#HeadLineA" charset="0"/>
                <a:ea typeface="#HeadLineA" charset="0"/>
                <a:cs typeface="#HeadLineA" charset="0"/>
              </a:rPr>
            </a:br>
            <a:r>
              <a:rPr lang="en-US" sz="2800" b="1" dirty="0" smtClean="0">
                <a:latin typeface="#HeadLineA" charset="0"/>
                <a:ea typeface="#HeadLineA" charset="0"/>
                <a:cs typeface="#HeadLineA" charset="0"/>
              </a:rPr>
              <a:t>Code Partners</a:t>
            </a:r>
            <a:br>
              <a:rPr lang="en-US" sz="2800" b="1" dirty="0" smtClean="0">
                <a:latin typeface="#HeadLineA" charset="0"/>
                <a:ea typeface="#HeadLineA" charset="0"/>
                <a:cs typeface="#HeadLineA" charset="0"/>
              </a:rPr>
            </a:br>
            <a:r>
              <a:rPr lang="en-US" sz="2800" b="1" dirty="0" smtClean="0">
                <a:latin typeface="#HeadLineA" charset="0"/>
                <a:ea typeface="#HeadLineA" charset="0"/>
                <a:cs typeface="#HeadLineA" charset="0"/>
              </a:rPr>
              <a:t>SHIS</a:t>
            </a:r>
            <a:br>
              <a:rPr lang="en-US" sz="2800" b="1" dirty="0" smtClean="0">
                <a:latin typeface="#HeadLineA" charset="0"/>
                <a:ea typeface="#HeadLineA" charset="0"/>
                <a:cs typeface="#HeadLineA" charset="0"/>
              </a:rPr>
            </a:br>
            <a:r>
              <a:rPr lang="en-US" sz="2800" b="1" dirty="0" err="1" smtClean="0">
                <a:latin typeface="#HeadLineA" charset="0"/>
                <a:ea typeface="#HeadLineA" charset="0"/>
                <a:cs typeface="#HeadLineA" charset="0"/>
              </a:rPr>
              <a:t>Cooperativa</a:t>
            </a:r>
            <a:r>
              <a:rPr lang="en-US" sz="2800" b="1" dirty="0" smtClean="0">
                <a:latin typeface="#HeadLineA" charset="0"/>
                <a:ea typeface="#HeadLineA" charset="0"/>
                <a:cs typeface="#HeadLineA" charset="0"/>
              </a:rPr>
              <a:t> </a:t>
            </a:r>
            <a:r>
              <a:rPr lang="en-US" sz="2800" b="1" dirty="0" err="1" smtClean="0">
                <a:latin typeface="#HeadLineA" charset="0"/>
                <a:ea typeface="#HeadLineA" charset="0"/>
                <a:cs typeface="#HeadLineA" charset="0"/>
              </a:rPr>
              <a:t>Lybra</a:t>
            </a:r>
            <a:r>
              <a:rPr lang="en-US" sz="2800" b="1" dirty="0" smtClean="0">
                <a:latin typeface="#HeadLineA" charset="0"/>
                <a:ea typeface="#HeadLineA" charset="0"/>
                <a:cs typeface="#HeadLineA" charset="0"/>
              </a:rPr>
              <a:t> </a:t>
            </a:r>
            <a:br>
              <a:rPr lang="en-US" sz="2800" b="1" dirty="0" smtClean="0">
                <a:latin typeface="#HeadLineA" charset="0"/>
                <a:ea typeface="#HeadLineA" charset="0"/>
                <a:cs typeface="#HeadLineA" charset="0"/>
              </a:rPr>
            </a:br>
            <a:r>
              <a:rPr lang="en-US" sz="2800" b="1" dirty="0" smtClean="0">
                <a:latin typeface="#HeadLineA" charset="0"/>
                <a:ea typeface="#HeadLineA" charset="0"/>
                <a:cs typeface="#HeadLineA" charset="0"/>
              </a:rPr>
              <a:t/>
            </a:r>
            <a:br>
              <a:rPr lang="en-US" sz="2800" b="1" dirty="0" smtClean="0">
                <a:latin typeface="#HeadLineA" charset="0"/>
                <a:ea typeface="#HeadLineA" charset="0"/>
                <a:cs typeface="#HeadLineA" charset="0"/>
              </a:rPr>
            </a:br>
            <a:r>
              <a:rPr lang="en-US" sz="2800" b="1" dirty="0" err="1" smtClean="0">
                <a:latin typeface="#HeadLineA" charset="0"/>
                <a:ea typeface="#HeadLineA" charset="0"/>
                <a:cs typeface="#HeadLineA" charset="0"/>
              </a:rPr>
              <a:t>Valore</a:t>
            </a:r>
            <a:r>
              <a:rPr lang="en-US" sz="2800" b="1" dirty="0" smtClean="0">
                <a:latin typeface="#HeadLineA" charset="0"/>
                <a:ea typeface="#HeadLineA" charset="0"/>
                <a:cs typeface="#HeadLineA" charset="0"/>
              </a:rPr>
              <a:t> </a:t>
            </a:r>
            <a:r>
              <a:rPr lang="en-US" sz="2800" b="1" dirty="0" err="1" smtClean="0">
                <a:latin typeface="#HeadLineA" charset="0"/>
                <a:ea typeface="#HeadLineA" charset="0"/>
                <a:cs typeface="#HeadLineA" charset="0"/>
              </a:rPr>
              <a:t>totale</a:t>
            </a:r>
            <a:r>
              <a:rPr lang="en-US" sz="2800" b="1" dirty="0" smtClean="0">
                <a:latin typeface="#HeadLineA" charset="0"/>
                <a:ea typeface="#HeadLineA" charset="0"/>
                <a:cs typeface="#HeadLineA" charset="0"/>
              </a:rPr>
              <a:t> del </a:t>
            </a:r>
            <a:r>
              <a:rPr lang="en-US" sz="2800" b="1" dirty="0" err="1" smtClean="0">
                <a:latin typeface="#HeadLineA" charset="0"/>
                <a:ea typeface="#HeadLineA" charset="0"/>
                <a:cs typeface="#HeadLineA" charset="0"/>
              </a:rPr>
              <a:t>progetto</a:t>
            </a:r>
            <a:r>
              <a:rPr lang="en-US" sz="2800" b="1" dirty="0" smtClean="0">
                <a:latin typeface="#HeadLineA" charset="0"/>
                <a:ea typeface="#HeadLineA" charset="0"/>
                <a:cs typeface="#HeadLineA" charset="0"/>
              </a:rPr>
              <a:t>: 1.156.000 euro</a:t>
            </a:r>
            <a:br>
              <a:rPr lang="en-US" sz="2800" b="1" dirty="0" smtClean="0">
                <a:latin typeface="#HeadLineA" charset="0"/>
                <a:ea typeface="#HeadLineA" charset="0"/>
                <a:cs typeface="#HeadLineA" charset="0"/>
              </a:rPr>
            </a:br>
            <a:r>
              <a:rPr lang="en-US" sz="2800" b="1" dirty="0" err="1" smtClean="0">
                <a:latin typeface="#HeadLineA" charset="0"/>
                <a:ea typeface="#HeadLineA" charset="0"/>
                <a:cs typeface="#HeadLineA" charset="0"/>
              </a:rPr>
              <a:t>Durata</a:t>
            </a:r>
            <a:r>
              <a:rPr lang="en-US" sz="2800" b="1" dirty="0" smtClean="0">
                <a:latin typeface="#HeadLineA" charset="0"/>
                <a:ea typeface="#HeadLineA" charset="0"/>
                <a:cs typeface="#HeadLineA" charset="0"/>
              </a:rPr>
              <a:t>: 3 </a:t>
            </a:r>
            <a:r>
              <a:rPr lang="en-US" sz="2800" b="1" dirty="0" err="1" smtClean="0">
                <a:latin typeface="#HeadLineA" charset="0"/>
                <a:ea typeface="#HeadLineA" charset="0"/>
                <a:cs typeface="#HeadLineA" charset="0"/>
              </a:rPr>
              <a:t>anni</a:t>
            </a:r>
            <a:r>
              <a:rPr lang="en-US" sz="2800" b="1" dirty="0" smtClean="0">
                <a:latin typeface="#HeadLineA" charset="0"/>
                <a:ea typeface="#HeadLineA" charset="0"/>
                <a:cs typeface="#HeadLineA" charset="0"/>
              </a:rPr>
              <a:t> </a:t>
            </a:r>
            <a:endParaRPr lang="en-US" sz="2800" dirty="0">
              <a:solidFill>
                <a:srgbClr val="C00000"/>
              </a:solidFill>
              <a:latin typeface="Gill Sans MT" charset="0"/>
              <a:ea typeface="Gill Sans MT" charset="0"/>
              <a:cs typeface="Gill Sans MT" charset="0"/>
            </a:endParaRPr>
          </a:p>
        </p:txBody>
      </p:sp>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18478" y="0"/>
            <a:ext cx="4192157" cy="1247151"/>
          </a:xfrm>
          <a:prstGeom prst="rect">
            <a:avLst/>
          </a:prstGeom>
        </p:spPr>
      </p:pic>
    </p:spTree>
    <p:extLst>
      <p:ext uri="{BB962C8B-B14F-4D97-AF65-F5344CB8AC3E}">
        <p14:creationId xmlns:p14="http://schemas.microsoft.com/office/powerpoint/2010/main" val="145095604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942417" y="4547346"/>
            <a:ext cx="5142611" cy="2203077"/>
          </a:xfrm>
          <a:prstGeom prst="rect">
            <a:avLst/>
          </a:prstGeom>
        </p:spPr>
      </p:pic>
      <p:sp>
        <p:nvSpPr>
          <p:cNvPr id="2" name="Title 1"/>
          <p:cNvSpPr>
            <a:spLocks noGrp="1"/>
          </p:cNvSpPr>
          <p:nvPr>
            <p:ph type="ctrTitle"/>
          </p:nvPr>
        </p:nvSpPr>
        <p:spPr>
          <a:xfrm flipH="1">
            <a:off x="218478" y="1667435"/>
            <a:ext cx="9197788" cy="4236943"/>
          </a:xfrm>
          <a:effectLst>
            <a:outerShdw dist="50800" sx="141000" sy="141000" algn="ctr" rotWithShape="0">
              <a:srgbClr val="000000">
                <a:alpha val="43137"/>
              </a:srgbClr>
            </a:outerShdw>
          </a:effectLst>
        </p:spPr>
        <p:txBody>
          <a:bodyPr>
            <a:noAutofit/>
            <a:scene3d>
              <a:camera prst="orthographicFront"/>
              <a:lightRig rig="threePt" dir="t"/>
            </a:scene3d>
            <a:sp3d extrusionH="57150">
              <a:bevelT w="38100" h="38100"/>
            </a:sp3d>
          </a:bodyPr>
          <a:lstStyle/>
          <a:p>
            <a:pPr algn="l"/>
            <a:r>
              <a:rPr lang="it-IT" sz="2800" b="1" dirty="0" smtClean="0">
                <a:solidFill>
                  <a:srgbClr val="C00000"/>
                </a:solidFill>
                <a:latin typeface="Gill Sans MT" charset="0"/>
                <a:ea typeface="Gill Sans MT" charset="0"/>
                <a:cs typeface="Gill Sans MT" charset="0"/>
              </a:rPr>
              <a:t/>
            </a:r>
            <a:br>
              <a:rPr lang="it-IT" sz="2800" b="1" dirty="0" smtClean="0">
                <a:solidFill>
                  <a:srgbClr val="C00000"/>
                </a:solidFill>
                <a:latin typeface="Gill Sans MT" charset="0"/>
                <a:ea typeface="Gill Sans MT" charset="0"/>
                <a:cs typeface="Gill Sans MT" charset="0"/>
              </a:rPr>
            </a:br>
            <a:r>
              <a:rPr lang="it-IT" sz="2800" b="1" dirty="0">
                <a:solidFill>
                  <a:srgbClr val="C00000"/>
                </a:solidFill>
                <a:latin typeface="Gill Sans MT" charset="0"/>
                <a:ea typeface="Gill Sans MT" charset="0"/>
                <a:cs typeface="Gill Sans MT" charset="0"/>
              </a:rPr>
              <a:t/>
            </a:r>
            <a:br>
              <a:rPr lang="it-IT" sz="2800" b="1" dirty="0">
                <a:solidFill>
                  <a:srgbClr val="C00000"/>
                </a:solidFill>
                <a:latin typeface="Gill Sans MT" charset="0"/>
                <a:ea typeface="Gill Sans MT" charset="0"/>
                <a:cs typeface="Gill Sans MT" charset="0"/>
              </a:rPr>
            </a:br>
            <a:r>
              <a:rPr lang="it-IT" sz="2800" b="1" dirty="0" smtClean="0">
                <a:solidFill>
                  <a:srgbClr val="C00000"/>
                </a:solidFill>
                <a:latin typeface="Gill Sans MT" charset="0"/>
                <a:ea typeface="Gill Sans MT" charset="0"/>
                <a:cs typeface="Gill Sans MT" charset="0"/>
              </a:rPr>
              <a:t/>
            </a:r>
            <a:br>
              <a:rPr lang="it-IT" sz="2800" b="1" dirty="0" smtClean="0">
                <a:solidFill>
                  <a:srgbClr val="C00000"/>
                </a:solidFill>
                <a:latin typeface="Gill Sans MT" charset="0"/>
                <a:ea typeface="Gill Sans MT" charset="0"/>
                <a:cs typeface="Gill Sans MT" charset="0"/>
              </a:rPr>
            </a:br>
            <a:r>
              <a:rPr lang="it-IT" sz="2800" b="1" dirty="0">
                <a:solidFill>
                  <a:srgbClr val="C00000"/>
                </a:solidFill>
                <a:latin typeface="Gill Sans MT" charset="0"/>
                <a:ea typeface="Gill Sans MT" charset="0"/>
                <a:cs typeface="Gill Sans MT" charset="0"/>
              </a:rPr>
              <a:t/>
            </a:r>
            <a:br>
              <a:rPr lang="it-IT" sz="2800" b="1" dirty="0">
                <a:solidFill>
                  <a:srgbClr val="C00000"/>
                </a:solidFill>
                <a:latin typeface="Gill Sans MT" charset="0"/>
                <a:ea typeface="Gill Sans MT" charset="0"/>
                <a:cs typeface="Gill Sans MT" charset="0"/>
              </a:rPr>
            </a:br>
            <a:r>
              <a:rPr lang="it-IT" sz="2800" b="1" dirty="0" smtClean="0">
                <a:solidFill>
                  <a:srgbClr val="C00000"/>
                </a:solidFill>
                <a:latin typeface="Gill Sans MT" charset="0"/>
                <a:ea typeface="Gill Sans MT" charset="0"/>
                <a:cs typeface="Gill Sans MT" charset="0"/>
              </a:rPr>
              <a:t/>
            </a:r>
            <a:br>
              <a:rPr lang="it-IT" sz="2800" b="1" dirty="0" smtClean="0">
                <a:solidFill>
                  <a:srgbClr val="C00000"/>
                </a:solidFill>
                <a:latin typeface="Gill Sans MT" charset="0"/>
                <a:ea typeface="Gill Sans MT" charset="0"/>
                <a:cs typeface="Gill Sans MT" charset="0"/>
              </a:rPr>
            </a:br>
            <a:r>
              <a:rPr lang="it-IT" sz="2800" b="1" dirty="0">
                <a:solidFill>
                  <a:srgbClr val="C00000"/>
                </a:solidFill>
                <a:latin typeface="Gill Sans MT" charset="0"/>
                <a:ea typeface="Gill Sans MT" charset="0"/>
                <a:cs typeface="Gill Sans MT" charset="0"/>
              </a:rPr>
              <a:t/>
            </a:r>
            <a:br>
              <a:rPr lang="it-IT" sz="2800" b="1" dirty="0">
                <a:solidFill>
                  <a:srgbClr val="C00000"/>
                </a:solidFill>
                <a:latin typeface="Gill Sans MT" charset="0"/>
                <a:ea typeface="Gill Sans MT" charset="0"/>
                <a:cs typeface="Gill Sans MT" charset="0"/>
              </a:rPr>
            </a:br>
            <a:r>
              <a:rPr lang="it-IT" sz="2800" b="1" dirty="0" smtClean="0">
                <a:solidFill>
                  <a:srgbClr val="C00000"/>
                </a:solidFill>
                <a:latin typeface="Gill Sans MT" charset="0"/>
                <a:ea typeface="Gill Sans MT" charset="0"/>
                <a:cs typeface="Gill Sans MT" charset="0"/>
              </a:rPr>
              <a:t/>
            </a:r>
            <a:br>
              <a:rPr lang="it-IT" sz="2800" b="1" dirty="0" smtClean="0">
                <a:solidFill>
                  <a:srgbClr val="C00000"/>
                </a:solidFill>
                <a:latin typeface="Gill Sans MT" charset="0"/>
                <a:ea typeface="Gill Sans MT" charset="0"/>
                <a:cs typeface="Gill Sans MT" charset="0"/>
              </a:rPr>
            </a:br>
            <a:r>
              <a:rPr lang="it-IT" sz="2800" b="1" dirty="0">
                <a:solidFill>
                  <a:srgbClr val="C00000"/>
                </a:solidFill>
                <a:latin typeface="Gill Sans MT" charset="0"/>
                <a:ea typeface="Gill Sans MT" charset="0"/>
                <a:cs typeface="Gill Sans MT" charset="0"/>
              </a:rPr>
              <a:t/>
            </a:r>
            <a:br>
              <a:rPr lang="it-IT" sz="2800" b="1" dirty="0">
                <a:solidFill>
                  <a:srgbClr val="C00000"/>
                </a:solidFill>
                <a:latin typeface="Gill Sans MT" charset="0"/>
                <a:ea typeface="Gill Sans MT" charset="0"/>
                <a:cs typeface="Gill Sans MT" charset="0"/>
              </a:rPr>
            </a:br>
            <a:r>
              <a:rPr lang="it-IT" sz="2500" b="1" dirty="0">
                <a:solidFill>
                  <a:schemeClr val="tx1">
                    <a:lumMod val="95000"/>
                    <a:lumOff val="5000"/>
                  </a:schemeClr>
                </a:solidFill>
                <a:latin typeface="Gill Sans MT" charset="0"/>
                <a:ea typeface="Gill Sans MT" charset="0"/>
                <a:cs typeface="Gill Sans MT" charset="0"/>
              </a:rPr>
              <a:t>I risultati attesi concorrono al raggiungimento degli </a:t>
            </a:r>
            <a:r>
              <a:rPr lang="it-IT" sz="2500" b="1" dirty="0" smtClean="0">
                <a:solidFill>
                  <a:schemeClr val="tx1">
                    <a:lumMod val="95000"/>
                    <a:lumOff val="5000"/>
                  </a:schemeClr>
                </a:solidFill>
                <a:latin typeface="Gill Sans MT" charset="0"/>
                <a:ea typeface="Gill Sans MT" charset="0"/>
                <a:cs typeface="Gill Sans MT" charset="0"/>
              </a:rPr>
              <a:t>OBIETTIVI SPEFICI che </a:t>
            </a:r>
            <a:r>
              <a:rPr lang="it-IT" sz="2500" b="1" dirty="0">
                <a:solidFill>
                  <a:schemeClr val="tx1">
                    <a:lumMod val="95000"/>
                    <a:lumOff val="5000"/>
                  </a:schemeClr>
                </a:solidFill>
                <a:latin typeface="Gill Sans MT" charset="0"/>
                <a:ea typeface="Gill Sans MT" charset="0"/>
                <a:cs typeface="Gill Sans MT" charset="0"/>
              </a:rPr>
              <a:t>sono i seguenti</a:t>
            </a:r>
            <a:r>
              <a:rPr lang="it-IT" sz="2500" b="1" dirty="0" smtClean="0">
                <a:solidFill>
                  <a:schemeClr val="tx1">
                    <a:lumMod val="95000"/>
                    <a:lumOff val="5000"/>
                  </a:schemeClr>
                </a:solidFill>
                <a:latin typeface="Gill Sans MT" charset="0"/>
                <a:ea typeface="Gill Sans MT" charset="0"/>
                <a:cs typeface="Gill Sans MT" charset="0"/>
              </a:rPr>
              <a:t>:</a:t>
            </a:r>
            <a:br>
              <a:rPr lang="it-IT" sz="2500" b="1" dirty="0" smtClean="0">
                <a:solidFill>
                  <a:schemeClr val="tx1">
                    <a:lumMod val="95000"/>
                    <a:lumOff val="5000"/>
                  </a:schemeClr>
                </a:solidFill>
                <a:latin typeface="Gill Sans MT" charset="0"/>
                <a:ea typeface="Gill Sans MT" charset="0"/>
                <a:cs typeface="Gill Sans MT" charset="0"/>
              </a:rPr>
            </a:br>
            <a:r>
              <a:rPr lang="en-GB" sz="2500" b="1" dirty="0">
                <a:solidFill>
                  <a:schemeClr val="tx1">
                    <a:lumMod val="95000"/>
                    <a:lumOff val="5000"/>
                  </a:schemeClr>
                </a:solidFill>
                <a:latin typeface="Gill Sans MT" charset="0"/>
                <a:ea typeface="Gill Sans MT" charset="0"/>
                <a:cs typeface="Gill Sans MT" charset="0"/>
              </a:rPr>
              <a:t/>
            </a:r>
            <a:br>
              <a:rPr lang="en-GB" sz="2500" b="1" dirty="0">
                <a:solidFill>
                  <a:schemeClr val="tx1">
                    <a:lumMod val="95000"/>
                    <a:lumOff val="5000"/>
                  </a:schemeClr>
                </a:solidFill>
                <a:latin typeface="Gill Sans MT" charset="0"/>
                <a:ea typeface="Gill Sans MT" charset="0"/>
                <a:cs typeface="Gill Sans MT" charset="0"/>
              </a:rPr>
            </a:br>
            <a:r>
              <a:rPr lang="it-IT" sz="2500" b="1" dirty="0">
                <a:solidFill>
                  <a:schemeClr val="tx1">
                    <a:lumMod val="95000"/>
                    <a:lumOff val="5000"/>
                  </a:schemeClr>
                </a:solidFill>
                <a:latin typeface="Gill Sans MT" charset="0"/>
                <a:ea typeface="Gill Sans MT" charset="0"/>
                <a:cs typeface="Gill Sans MT" charset="0"/>
              </a:rPr>
              <a:t>OS1 Migliorare le competenze degli operatori sociali del Comune di Scutari in modo da sviluppare servizi con personale preparato e </a:t>
            </a:r>
            <a:r>
              <a:rPr lang="it-IT" sz="2500" b="1" dirty="0" smtClean="0">
                <a:solidFill>
                  <a:schemeClr val="tx1">
                    <a:lumMod val="95000"/>
                    <a:lumOff val="5000"/>
                  </a:schemeClr>
                </a:solidFill>
                <a:latin typeface="Gill Sans MT" charset="0"/>
                <a:ea typeface="Gill Sans MT" charset="0"/>
                <a:cs typeface="Gill Sans MT" charset="0"/>
              </a:rPr>
              <a:t>motivato</a:t>
            </a:r>
            <a:br>
              <a:rPr lang="it-IT" sz="2500" b="1" dirty="0" smtClean="0">
                <a:solidFill>
                  <a:schemeClr val="tx1">
                    <a:lumMod val="95000"/>
                    <a:lumOff val="5000"/>
                  </a:schemeClr>
                </a:solidFill>
                <a:latin typeface="Gill Sans MT" charset="0"/>
                <a:ea typeface="Gill Sans MT" charset="0"/>
                <a:cs typeface="Gill Sans MT" charset="0"/>
              </a:rPr>
            </a:br>
            <a:r>
              <a:rPr lang="en-GB" sz="2500" b="1" dirty="0">
                <a:solidFill>
                  <a:schemeClr val="tx1">
                    <a:lumMod val="95000"/>
                    <a:lumOff val="5000"/>
                  </a:schemeClr>
                </a:solidFill>
                <a:latin typeface="Gill Sans MT" charset="0"/>
                <a:ea typeface="Gill Sans MT" charset="0"/>
                <a:cs typeface="Gill Sans MT" charset="0"/>
              </a:rPr>
              <a:t/>
            </a:r>
            <a:br>
              <a:rPr lang="en-GB" sz="2500" b="1" dirty="0">
                <a:solidFill>
                  <a:schemeClr val="tx1">
                    <a:lumMod val="95000"/>
                    <a:lumOff val="5000"/>
                  </a:schemeClr>
                </a:solidFill>
                <a:latin typeface="Gill Sans MT" charset="0"/>
                <a:ea typeface="Gill Sans MT" charset="0"/>
                <a:cs typeface="Gill Sans MT" charset="0"/>
              </a:rPr>
            </a:br>
            <a:r>
              <a:rPr lang="it-IT" sz="2500" b="1" dirty="0">
                <a:solidFill>
                  <a:schemeClr val="tx1">
                    <a:lumMod val="95000"/>
                    <a:lumOff val="5000"/>
                  </a:schemeClr>
                </a:solidFill>
                <a:latin typeface="Gill Sans MT" charset="0"/>
                <a:ea typeface="Gill Sans MT" charset="0"/>
                <a:cs typeface="Gill Sans MT" charset="0"/>
              </a:rPr>
              <a:t>OS2 Migliorare l’autonomia sociale, educativa e finanziaria degli orfani nel Comune di Scutari</a:t>
            </a:r>
            <a:r>
              <a:rPr lang="en-GB" sz="2500" b="1" dirty="0">
                <a:solidFill>
                  <a:schemeClr val="tx1">
                    <a:lumMod val="95000"/>
                    <a:lumOff val="5000"/>
                  </a:schemeClr>
                </a:solidFill>
                <a:latin typeface="Gill Sans MT" charset="0"/>
                <a:ea typeface="Gill Sans MT" charset="0"/>
                <a:cs typeface="Gill Sans MT" charset="0"/>
              </a:rPr>
              <a:t/>
            </a:r>
            <a:br>
              <a:rPr lang="en-GB" sz="2500" b="1" dirty="0">
                <a:solidFill>
                  <a:schemeClr val="tx1">
                    <a:lumMod val="95000"/>
                    <a:lumOff val="5000"/>
                  </a:schemeClr>
                </a:solidFill>
                <a:latin typeface="Gill Sans MT" charset="0"/>
                <a:ea typeface="Gill Sans MT" charset="0"/>
                <a:cs typeface="Gill Sans MT" charset="0"/>
              </a:rPr>
            </a:br>
            <a:r>
              <a:rPr lang="it-IT" sz="2500" b="1" dirty="0" smtClean="0">
                <a:solidFill>
                  <a:schemeClr val="tx1">
                    <a:lumMod val="95000"/>
                    <a:lumOff val="5000"/>
                  </a:schemeClr>
                </a:solidFill>
                <a:latin typeface="Gill Sans MT" charset="0"/>
                <a:ea typeface="Gill Sans MT" charset="0"/>
                <a:cs typeface="Gill Sans MT" charset="0"/>
              </a:rPr>
              <a:t>.</a:t>
            </a:r>
            <a:r>
              <a:rPr lang="en-GB" sz="2500" b="1" dirty="0" smtClean="0">
                <a:solidFill>
                  <a:schemeClr val="tx1">
                    <a:lumMod val="95000"/>
                    <a:lumOff val="5000"/>
                  </a:schemeClr>
                </a:solidFill>
                <a:effectLst/>
                <a:latin typeface="Gill Sans MT" charset="0"/>
                <a:ea typeface="Gill Sans MT" charset="0"/>
                <a:cs typeface="Gill Sans MT" charset="0"/>
              </a:rPr>
              <a:t> </a:t>
            </a:r>
            <a:endParaRPr lang="en-US" sz="2500" b="1" dirty="0">
              <a:solidFill>
                <a:schemeClr val="tx1">
                  <a:lumMod val="95000"/>
                  <a:lumOff val="5000"/>
                </a:schemeClr>
              </a:solidFill>
              <a:latin typeface="Gill Sans MT" charset="0"/>
              <a:ea typeface="Gill Sans MT" charset="0"/>
              <a:cs typeface="Gill Sans MT" charset="0"/>
            </a:endParaRPr>
          </a:p>
        </p:txBody>
      </p:sp>
      <p:pic>
        <p:nvPicPr>
          <p:cNvPr id="3" name="Picture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18478" y="0"/>
            <a:ext cx="4192157" cy="1247151"/>
          </a:xfrm>
          <a:prstGeom prst="rect">
            <a:avLst/>
          </a:prstGeom>
        </p:spPr>
      </p:pic>
    </p:spTree>
    <p:extLst>
      <p:ext uri="{BB962C8B-B14F-4D97-AF65-F5344CB8AC3E}">
        <p14:creationId xmlns:p14="http://schemas.microsoft.com/office/powerpoint/2010/main" val="129012795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942417" y="4547346"/>
            <a:ext cx="5142611" cy="2203077"/>
          </a:xfrm>
          <a:prstGeom prst="rect">
            <a:avLst/>
          </a:prstGeom>
        </p:spPr>
      </p:pic>
      <p:sp>
        <p:nvSpPr>
          <p:cNvPr id="2" name="Title 1"/>
          <p:cNvSpPr>
            <a:spLocks noGrp="1"/>
          </p:cNvSpPr>
          <p:nvPr>
            <p:ph type="ctrTitle"/>
          </p:nvPr>
        </p:nvSpPr>
        <p:spPr>
          <a:xfrm flipH="1">
            <a:off x="544533" y="1532965"/>
            <a:ext cx="9197788" cy="3765176"/>
          </a:xfrm>
          <a:effectLst>
            <a:outerShdw dist="50800" sx="141000" sy="141000" algn="ctr" rotWithShape="0">
              <a:srgbClr val="000000">
                <a:alpha val="43137"/>
              </a:srgbClr>
            </a:outerShdw>
          </a:effectLst>
        </p:spPr>
        <p:txBody>
          <a:bodyPr>
            <a:noAutofit/>
            <a:scene3d>
              <a:camera prst="orthographicFront"/>
              <a:lightRig rig="threePt" dir="t"/>
            </a:scene3d>
            <a:sp3d extrusionH="57150">
              <a:bevelT w="38100" h="38100"/>
            </a:sp3d>
          </a:bodyPr>
          <a:lstStyle/>
          <a:p>
            <a:pPr algn="just"/>
            <a:r>
              <a:rPr lang="it-IT" sz="2800" b="1" dirty="0" smtClean="0">
                <a:solidFill>
                  <a:srgbClr val="C00000"/>
                </a:solidFill>
                <a:latin typeface="Gill Sans MT" charset="0"/>
                <a:ea typeface="Gill Sans MT" charset="0"/>
                <a:cs typeface="Gill Sans MT" charset="0"/>
              </a:rPr>
              <a:t/>
            </a:r>
            <a:br>
              <a:rPr lang="it-IT" sz="2800" b="1" dirty="0" smtClean="0">
                <a:solidFill>
                  <a:srgbClr val="C00000"/>
                </a:solidFill>
                <a:latin typeface="Gill Sans MT" charset="0"/>
                <a:ea typeface="Gill Sans MT" charset="0"/>
                <a:cs typeface="Gill Sans MT" charset="0"/>
              </a:rPr>
            </a:br>
            <a:r>
              <a:rPr lang="it-IT" sz="2800" b="1" dirty="0">
                <a:solidFill>
                  <a:srgbClr val="C00000"/>
                </a:solidFill>
                <a:latin typeface="Gill Sans MT" charset="0"/>
                <a:ea typeface="Gill Sans MT" charset="0"/>
                <a:cs typeface="Gill Sans MT" charset="0"/>
              </a:rPr>
              <a:t/>
            </a:r>
            <a:br>
              <a:rPr lang="it-IT" sz="2800" b="1" dirty="0">
                <a:solidFill>
                  <a:srgbClr val="C00000"/>
                </a:solidFill>
                <a:latin typeface="Gill Sans MT" charset="0"/>
                <a:ea typeface="Gill Sans MT" charset="0"/>
                <a:cs typeface="Gill Sans MT" charset="0"/>
              </a:rPr>
            </a:br>
            <a:r>
              <a:rPr lang="it-IT" sz="2800" b="1" dirty="0" smtClean="0">
                <a:solidFill>
                  <a:srgbClr val="C00000"/>
                </a:solidFill>
                <a:latin typeface="Gill Sans MT" charset="0"/>
                <a:ea typeface="Gill Sans MT" charset="0"/>
                <a:cs typeface="Gill Sans MT" charset="0"/>
              </a:rPr>
              <a:t/>
            </a:r>
            <a:br>
              <a:rPr lang="it-IT" sz="2800" b="1" dirty="0" smtClean="0">
                <a:solidFill>
                  <a:srgbClr val="C00000"/>
                </a:solidFill>
                <a:latin typeface="Gill Sans MT" charset="0"/>
                <a:ea typeface="Gill Sans MT" charset="0"/>
                <a:cs typeface="Gill Sans MT" charset="0"/>
              </a:rPr>
            </a:br>
            <a:r>
              <a:rPr lang="it-IT" sz="2800" b="1" dirty="0">
                <a:solidFill>
                  <a:srgbClr val="C00000"/>
                </a:solidFill>
                <a:latin typeface="Gill Sans MT" charset="0"/>
                <a:ea typeface="Gill Sans MT" charset="0"/>
                <a:cs typeface="Gill Sans MT" charset="0"/>
              </a:rPr>
              <a:t/>
            </a:r>
            <a:br>
              <a:rPr lang="it-IT" sz="2800" b="1" dirty="0">
                <a:solidFill>
                  <a:srgbClr val="C00000"/>
                </a:solidFill>
                <a:latin typeface="Gill Sans MT" charset="0"/>
                <a:ea typeface="Gill Sans MT" charset="0"/>
                <a:cs typeface="Gill Sans MT" charset="0"/>
              </a:rPr>
            </a:br>
            <a:r>
              <a:rPr lang="it-IT" sz="2800" b="1" dirty="0" smtClean="0">
                <a:solidFill>
                  <a:srgbClr val="C00000"/>
                </a:solidFill>
                <a:latin typeface="Gill Sans MT" charset="0"/>
                <a:ea typeface="Gill Sans MT" charset="0"/>
                <a:cs typeface="Gill Sans MT" charset="0"/>
              </a:rPr>
              <a:t/>
            </a:r>
            <a:br>
              <a:rPr lang="it-IT" sz="2800" b="1" dirty="0" smtClean="0">
                <a:solidFill>
                  <a:srgbClr val="C00000"/>
                </a:solidFill>
                <a:latin typeface="Gill Sans MT" charset="0"/>
                <a:ea typeface="Gill Sans MT" charset="0"/>
                <a:cs typeface="Gill Sans MT" charset="0"/>
              </a:rPr>
            </a:br>
            <a:r>
              <a:rPr lang="it-IT" sz="2800" b="1" dirty="0">
                <a:solidFill>
                  <a:srgbClr val="C00000"/>
                </a:solidFill>
                <a:latin typeface="Gill Sans MT" charset="0"/>
                <a:ea typeface="Gill Sans MT" charset="0"/>
                <a:cs typeface="Gill Sans MT" charset="0"/>
              </a:rPr>
              <a:t/>
            </a:r>
            <a:br>
              <a:rPr lang="it-IT" sz="2800" b="1" dirty="0">
                <a:solidFill>
                  <a:srgbClr val="C00000"/>
                </a:solidFill>
                <a:latin typeface="Gill Sans MT" charset="0"/>
                <a:ea typeface="Gill Sans MT" charset="0"/>
                <a:cs typeface="Gill Sans MT" charset="0"/>
              </a:rPr>
            </a:br>
            <a:r>
              <a:rPr lang="it-IT" sz="2800" b="1" dirty="0" smtClean="0">
                <a:solidFill>
                  <a:srgbClr val="C00000"/>
                </a:solidFill>
                <a:latin typeface="Gill Sans MT" charset="0"/>
                <a:ea typeface="Gill Sans MT" charset="0"/>
                <a:cs typeface="Gill Sans MT" charset="0"/>
              </a:rPr>
              <a:t/>
            </a:r>
            <a:br>
              <a:rPr lang="it-IT" sz="2800" b="1" dirty="0" smtClean="0">
                <a:solidFill>
                  <a:srgbClr val="C00000"/>
                </a:solidFill>
                <a:latin typeface="Gill Sans MT" charset="0"/>
                <a:ea typeface="Gill Sans MT" charset="0"/>
                <a:cs typeface="Gill Sans MT" charset="0"/>
              </a:rPr>
            </a:br>
            <a:r>
              <a:rPr lang="it-IT" sz="2800" b="1" dirty="0">
                <a:solidFill>
                  <a:srgbClr val="C00000"/>
                </a:solidFill>
                <a:latin typeface="Gill Sans MT" charset="0"/>
                <a:ea typeface="Gill Sans MT" charset="0"/>
                <a:cs typeface="Gill Sans MT" charset="0"/>
              </a:rPr>
              <a:t/>
            </a:r>
            <a:br>
              <a:rPr lang="it-IT" sz="2800" b="1" dirty="0">
                <a:solidFill>
                  <a:srgbClr val="C00000"/>
                </a:solidFill>
                <a:latin typeface="Gill Sans MT" charset="0"/>
                <a:ea typeface="Gill Sans MT" charset="0"/>
                <a:cs typeface="Gill Sans MT" charset="0"/>
              </a:rPr>
            </a:br>
            <a:r>
              <a:rPr lang="it-IT" sz="4400" b="1" dirty="0" smtClean="0">
                <a:solidFill>
                  <a:schemeClr val="tx1">
                    <a:lumMod val="95000"/>
                    <a:lumOff val="5000"/>
                  </a:schemeClr>
                </a:solidFill>
                <a:latin typeface="Gill Sans MT" charset="0"/>
                <a:ea typeface="Gill Sans MT" charset="0"/>
                <a:cs typeface="Gill Sans MT" charset="0"/>
              </a:rPr>
              <a:t>Il </a:t>
            </a:r>
            <a:r>
              <a:rPr lang="it-IT" sz="4400" b="1" dirty="0">
                <a:solidFill>
                  <a:schemeClr val="tx1">
                    <a:lumMod val="95000"/>
                    <a:lumOff val="5000"/>
                  </a:schemeClr>
                </a:solidFill>
                <a:latin typeface="Gill Sans MT" charset="0"/>
                <a:ea typeface="Gill Sans MT" charset="0"/>
                <a:cs typeface="Gill Sans MT" charset="0"/>
              </a:rPr>
              <a:t>raggiungimento dei risultati attesi contribuirà a favorire l’inclusione sociale di bambini e ragazzi orfani del Comune di Scutari </a:t>
            </a:r>
            <a:r>
              <a:rPr lang="it-IT" sz="4400" b="1" dirty="0" smtClean="0">
                <a:solidFill>
                  <a:schemeClr val="tx1">
                    <a:lumMod val="95000"/>
                    <a:lumOff val="5000"/>
                  </a:schemeClr>
                </a:solidFill>
                <a:latin typeface="Gill Sans MT" charset="0"/>
                <a:ea typeface="Gill Sans MT" charset="0"/>
                <a:cs typeface="Gill Sans MT" charset="0"/>
              </a:rPr>
              <a:t>il quale costituisce in se  </a:t>
            </a:r>
            <a:r>
              <a:rPr lang="it-IT" sz="4400" b="1" dirty="0">
                <a:solidFill>
                  <a:schemeClr val="tx1">
                    <a:lumMod val="95000"/>
                    <a:lumOff val="5000"/>
                  </a:schemeClr>
                </a:solidFill>
                <a:latin typeface="Gill Sans MT" charset="0"/>
                <a:ea typeface="Gill Sans MT" charset="0"/>
                <a:cs typeface="Gill Sans MT" charset="0"/>
              </a:rPr>
              <a:t>l’obiettivo generale del progetto.</a:t>
            </a:r>
            <a:r>
              <a:rPr lang="en-GB" sz="4400" b="1" dirty="0" smtClean="0">
                <a:solidFill>
                  <a:schemeClr val="tx1">
                    <a:lumMod val="95000"/>
                    <a:lumOff val="5000"/>
                  </a:schemeClr>
                </a:solidFill>
                <a:effectLst/>
                <a:latin typeface="Gill Sans MT" charset="0"/>
                <a:ea typeface="Gill Sans MT" charset="0"/>
                <a:cs typeface="Gill Sans MT" charset="0"/>
              </a:rPr>
              <a:t> </a:t>
            </a:r>
            <a:endParaRPr lang="en-US" sz="4400" b="1" dirty="0">
              <a:solidFill>
                <a:schemeClr val="tx1">
                  <a:lumMod val="95000"/>
                  <a:lumOff val="5000"/>
                </a:schemeClr>
              </a:solidFill>
              <a:latin typeface="Gill Sans MT" charset="0"/>
              <a:ea typeface="Gill Sans MT" charset="0"/>
              <a:cs typeface="Gill Sans MT" charset="0"/>
            </a:endParaRPr>
          </a:p>
        </p:txBody>
      </p:sp>
      <p:pic>
        <p:nvPicPr>
          <p:cNvPr id="3" name="Picture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18478" y="0"/>
            <a:ext cx="4192157" cy="1247151"/>
          </a:xfrm>
          <a:prstGeom prst="rect">
            <a:avLst/>
          </a:prstGeom>
        </p:spPr>
      </p:pic>
    </p:spTree>
    <p:extLst>
      <p:ext uri="{BB962C8B-B14F-4D97-AF65-F5344CB8AC3E}">
        <p14:creationId xmlns:p14="http://schemas.microsoft.com/office/powerpoint/2010/main" val="172513837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942417" y="4547346"/>
            <a:ext cx="5142611" cy="2203077"/>
          </a:xfrm>
          <a:prstGeom prst="rect">
            <a:avLst/>
          </a:prstGeom>
        </p:spPr>
      </p:pic>
      <p:sp>
        <p:nvSpPr>
          <p:cNvPr id="2" name="Title 1"/>
          <p:cNvSpPr>
            <a:spLocks noGrp="1"/>
          </p:cNvSpPr>
          <p:nvPr>
            <p:ph type="ctrTitle"/>
          </p:nvPr>
        </p:nvSpPr>
        <p:spPr>
          <a:xfrm flipH="1">
            <a:off x="218478" y="1358153"/>
            <a:ext cx="9399494" cy="4935071"/>
          </a:xfrm>
          <a:effectLst>
            <a:outerShdw dist="50800" sx="141000" sy="141000" algn="ctr" rotWithShape="0">
              <a:srgbClr val="000000">
                <a:alpha val="43137"/>
              </a:srgbClr>
            </a:outerShdw>
          </a:effectLst>
        </p:spPr>
        <p:txBody>
          <a:bodyPr>
            <a:normAutofit fontScale="90000"/>
            <a:scene3d>
              <a:camera prst="orthographicFront"/>
              <a:lightRig rig="threePt" dir="t"/>
            </a:scene3d>
            <a:sp3d extrusionH="57150">
              <a:bevelT w="38100" h="38100"/>
            </a:sp3d>
          </a:bodyPr>
          <a:lstStyle/>
          <a:p>
            <a:pPr algn="l"/>
            <a:r>
              <a:rPr lang="it-IT" sz="2800" b="1" dirty="0" smtClean="0">
                <a:solidFill>
                  <a:srgbClr val="C00000"/>
                </a:solidFill>
                <a:latin typeface="Gill Sans MT" charset="0"/>
                <a:ea typeface="Gill Sans MT" charset="0"/>
                <a:cs typeface="Gill Sans MT" charset="0"/>
              </a:rPr>
              <a:t/>
            </a:r>
            <a:br>
              <a:rPr lang="it-IT" sz="2800" b="1" dirty="0" smtClean="0">
                <a:solidFill>
                  <a:srgbClr val="C00000"/>
                </a:solidFill>
                <a:latin typeface="Gill Sans MT" charset="0"/>
                <a:ea typeface="Gill Sans MT" charset="0"/>
                <a:cs typeface="Gill Sans MT" charset="0"/>
              </a:rPr>
            </a:br>
            <a:r>
              <a:rPr lang="it-IT" sz="2800" b="1" dirty="0">
                <a:solidFill>
                  <a:srgbClr val="C00000"/>
                </a:solidFill>
                <a:latin typeface="Gill Sans MT" charset="0"/>
                <a:ea typeface="Gill Sans MT" charset="0"/>
                <a:cs typeface="Gill Sans MT" charset="0"/>
              </a:rPr>
              <a:t/>
            </a:r>
            <a:br>
              <a:rPr lang="it-IT" sz="2800" b="1" dirty="0">
                <a:solidFill>
                  <a:srgbClr val="C00000"/>
                </a:solidFill>
                <a:latin typeface="Gill Sans MT" charset="0"/>
                <a:ea typeface="Gill Sans MT" charset="0"/>
                <a:cs typeface="Gill Sans MT" charset="0"/>
              </a:rPr>
            </a:br>
            <a:r>
              <a:rPr lang="it-IT" sz="2800" b="1" dirty="0" smtClean="0">
                <a:solidFill>
                  <a:srgbClr val="C00000"/>
                </a:solidFill>
                <a:latin typeface="Gill Sans MT" charset="0"/>
                <a:ea typeface="Gill Sans MT" charset="0"/>
                <a:cs typeface="Gill Sans MT" charset="0"/>
              </a:rPr>
              <a:t/>
            </a:r>
            <a:br>
              <a:rPr lang="it-IT" sz="2800" b="1" dirty="0" smtClean="0">
                <a:solidFill>
                  <a:srgbClr val="C00000"/>
                </a:solidFill>
                <a:latin typeface="Gill Sans MT" charset="0"/>
                <a:ea typeface="Gill Sans MT" charset="0"/>
                <a:cs typeface="Gill Sans MT" charset="0"/>
              </a:rPr>
            </a:br>
            <a:r>
              <a:rPr lang="it-IT" sz="2800" b="1" dirty="0">
                <a:solidFill>
                  <a:srgbClr val="C00000"/>
                </a:solidFill>
                <a:latin typeface="Gill Sans MT" charset="0"/>
                <a:ea typeface="Gill Sans MT" charset="0"/>
                <a:cs typeface="Gill Sans MT" charset="0"/>
              </a:rPr>
              <a:t/>
            </a:r>
            <a:br>
              <a:rPr lang="it-IT" sz="2800" b="1" dirty="0">
                <a:solidFill>
                  <a:srgbClr val="C00000"/>
                </a:solidFill>
                <a:latin typeface="Gill Sans MT" charset="0"/>
                <a:ea typeface="Gill Sans MT" charset="0"/>
                <a:cs typeface="Gill Sans MT" charset="0"/>
              </a:rPr>
            </a:br>
            <a:r>
              <a:rPr lang="it-IT" sz="2800" b="1" dirty="0" smtClean="0">
                <a:solidFill>
                  <a:srgbClr val="C00000"/>
                </a:solidFill>
                <a:latin typeface="Gill Sans MT" charset="0"/>
                <a:ea typeface="Gill Sans MT" charset="0"/>
                <a:cs typeface="Gill Sans MT" charset="0"/>
              </a:rPr>
              <a:t/>
            </a:r>
            <a:br>
              <a:rPr lang="it-IT" sz="2800" b="1" dirty="0" smtClean="0">
                <a:solidFill>
                  <a:srgbClr val="C00000"/>
                </a:solidFill>
                <a:latin typeface="Gill Sans MT" charset="0"/>
                <a:ea typeface="Gill Sans MT" charset="0"/>
                <a:cs typeface="Gill Sans MT" charset="0"/>
              </a:rPr>
            </a:br>
            <a:r>
              <a:rPr lang="it-IT" sz="2800" b="1" dirty="0">
                <a:solidFill>
                  <a:srgbClr val="C00000"/>
                </a:solidFill>
                <a:latin typeface="Gill Sans MT" charset="0"/>
                <a:ea typeface="Gill Sans MT" charset="0"/>
                <a:cs typeface="Gill Sans MT" charset="0"/>
              </a:rPr>
              <a:t/>
            </a:r>
            <a:br>
              <a:rPr lang="it-IT" sz="2800" b="1" dirty="0">
                <a:solidFill>
                  <a:srgbClr val="C00000"/>
                </a:solidFill>
                <a:latin typeface="Gill Sans MT" charset="0"/>
                <a:ea typeface="Gill Sans MT" charset="0"/>
                <a:cs typeface="Gill Sans MT" charset="0"/>
              </a:rPr>
            </a:br>
            <a:r>
              <a:rPr lang="it-IT" sz="2800" b="1" dirty="0" smtClean="0">
                <a:solidFill>
                  <a:srgbClr val="C00000"/>
                </a:solidFill>
                <a:latin typeface="Gill Sans MT" charset="0"/>
                <a:ea typeface="Gill Sans MT" charset="0"/>
                <a:cs typeface="Gill Sans MT" charset="0"/>
              </a:rPr>
              <a:t/>
            </a:r>
            <a:br>
              <a:rPr lang="it-IT" sz="2800" b="1" dirty="0" smtClean="0">
                <a:solidFill>
                  <a:srgbClr val="C00000"/>
                </a:solidFill>
                <a:latin typeface="Gill Sans MT" charset="0"/>
                <a:ea typeface="Gill Sans MT" charset="0"/>
                <a:cs typeface="Gill Sans MT" charset="0"/>
              </a:rPr>
            </a:br>
            <a:r>
              <a:rPr lang="it-IT" sz="2800" b="1" dirty="0">
                <a:solidFill>
                  <a:srgbClr val="C00000"/>
                </a:solidFill>
                <a:latin typeface="Gill Sans MT" charset="0"/>
                <a:ea typeface="Gill Sans MT" charset="0"/>
                <a:cs typeface="Gill Sans MT" charset="0"/>
              </a:rPr>
              <a:t/>
            </a:r>
            <a:br>
              <a:rPr lang="it-IT" sz="2800" b="1" dirty="0">
                <a:solidFill>
                  <a:srgbClr val="C00000"/>
                </a:solidFill>
                <a:latin typeface="Gill Sans MT" charset="0"/>
                <a:ea typeface="Gill Sans MT" charset="0"/>
                <a:cs typeface="Gill Sans MT" charset="0"/>
              </a:rPr>
            </a:br>
            <a:r>
              <a:rPr lang="it-IT" sz="2800" b="1" dirty="0" smtClean="0">
                <a:solidFill>
                  <a:srgbClr val="C00000"/>
                </a:solidFill>
                <a:latin typeface="Gill Sans MT" charset="0"/>
                <a:ea typeface="Gill Sans MT" charset="0"/>
                <a:cs typeface="Gill Sans MT" charset="0"/>
              </a:rPr>
              <a:t/>
            </a:r>
            <a:br>
              <a:rPr lang="it-IT" sz="2800" b="1" dirty="0" smtClean="0">
                <a:solidFill>
                  <a:srgbClr val="C00000"/>
                </a:solidFill>
                <a:latin typeface="Gill Sans MT" charset="0"/>
                <a:ea typeface="Gill Sans MT" charset="0"/>
                <a:cs typeface="Gill Sans MT" charset="0"/>
              </a:rPr>
            </a:br>
            <a:r>
              <a:rPr lang="it-IT" sz="2800" b="1" dirty="0" smtClean="0">
                <a:solidFill>
                  <a:schemeClr val="tx1">
                    <a:lumMod val="95000"/>
                    <a:lumOff val="5000"/>
                  </a:schemeClr>
                </a:solidFill>
                <a:latin typeface="Gill Sans MT" charset="0"/>
                <a:ea typeface="Gill Sans MT" charset="0"/>
                <a:cs typeface="Gill Sans MT" charset="0"/>
              </a:rPr>
              <a:t>RISULTATI ATESSI</a:t>
            </a:r>
            <a:br>
              <a:rPr lang="it-IT" sz="2800" b="1" dirty="0" smtClean="0">
                <a:solidFill>
                  <a:schemeClr val="tx1">
                    <a:lumMod val="95000"/>
                    <a:lumOff val="5000"/>
                  </a:schemeClr>
                </a:solidFill>
                <a:latin typeface="Gill Sans MT" charset="0"/>
                <a:ea typeface="Gill Sans MT" charset="0"/>
                <a:cs typeface="Gill Sans MT" charset="0"/>
              </a:rPr>
            </a:br>
            <a:r>
              <a:rPr lang="it-IT" sz="2800" b="1" dirty="0" smtClean="0">
                <a:solidFill>
                  <a:schemeClr val="tx1">
                    <a:lumMod val="95000"/>
                    <a:lumOff val="5000"/>
                  </a:schemeClr>
                </a:solidFill>
                <a:latin typeface="Gill Sans MT" charset="0"/>
                <a:ea typeface="Gill Sans MT" charset="0"/>
                <a:cs typeface="Gill Sans MT" charset="0"/>
              </a:rPr>
              <a:t/>
            </a:r>
            <a:br>
              <a:rPr lang="it-IT" sz="2800" b="1" dirty="0" smtClean="0">
                <a:solidFill>
                  <a:schemeClr val="tx1">
                    <a:lumMod val="95000"/>
                    <a:lumOff val="5000"/>
                  </a:schemeClr>
                </a:solidFill>
                <a:latin typeface="Gill Sans MT" charset="0"/>
                <a:ea typeface="Gill Sans MT" charset="0"/>
                <a:cs typeface="Gill Sans MT" charset="0"/>
              </a:rPr>
            </a:br>
            <a:r>
              <a:rPr lang="it-IT" sz="2800" b="1" dirty="0" smtClean="0">
                <a:solidFill>
                  <a:schemeClr val="tx1">
                    <a:lumMod val="95000"/>
                    <a:lumOff val="5000"/>
                  </a:schemeClr>
                </a:solidFill>
                <a:latin typeface="Gill Sans MT" charset="0"/>
                <a:ea typeface="Gill Sans MT" charset="0"/>
                <a:cs typeface="Gill Sans MT" charset="0"/>
              </a:rPr>
              <a:t>In </a:t>
            </a:r>
            <a:r>
              <a:rPr lang="it-IT" sz="2800" b="1" dirty="0">
                <a:solidFill>
                  <a:schemeClr val="tx1">
                    <a:lumMod val="95000"/>
                    <a:lumOff val="5000"/>
                  </a:schemeClr>
                </a:solidFill>
                <a:latin typeface="Gill Sans MT" charset="0"/>
                <a:ea typeface="Gill Sans MT" charset="0"/>
                <a:cs typeface="Gill Sans MT" charset="0"/>
              </a:rPr>
              <a:t>base all’analisi dei problemi e dei bisogni il progetto mira a raggiungere i seguenti risultati attesi</a:t>
            </a:r>
            <a:r>
              <a:rPr lang="it-IT" sz="2800" b="1" dirty="0" smtClean="0">
                <a:solidFill>
                  <a:schemeClr val="tx1">
                    <a:lumMod val="95000"/>
                    <a:lumOff val="5000"/>
                  </a:schemeClr>
                </a:solidFill>
                <a:latin typeface="Gill Sans MT" charset="0"/>
                <a:ea typeface="Gill Sans MT" charset="0"/>
                <a:cs typeface="Gill Sans MT" charset="0"/>
              </a:rPr>
              <a:t>:</a:t>
            </a:r>
            <a:br>
              <a:rPr lang="it-IT" sz="2800" b="1" dirty="0" smtClean="0">
                <a:solidFill>
                  <a:schemeClr val="tx1">
                    <a:lumMod val="95000"/>
                    <a:lumOff val="5000"/>
                  </a:schemeClr>
                </a:solidFill>
                <a:latin typeface="Gill Sans MT" charset="0"/>
                <a:ea typeface="Gill Sans MT" charset="0"/>
                <a:cs typeface="Gill Sans MT" charset="0"/>
              </a:rPr>
            </a:br>
            <a:r>
              <a:rPr lang="en-GB" sz="2800" b="1" dirty="0">
                <a:solidFill>
                  <a:schemeClr val="tx1">
                    <a:lumMod val="95000"/>
                    <a:lumOff val="5000"/>
                  </a:schemeClr>
                </a:solidFill>
                <a:latin typeface="Gill Sans MT" charset="0"/>
                <a:ea typeface="Gill Sans MT" charset="0"/>
                <a:cs typeface="Gill Sans MT" charset="0"/>
              </a:rPr>
              <a:t/>
            </a:r>
            <a:br>
              <a:rPr lang="en-GB" sz="2800" b="1" dirty="0">
                <a:solidFill>
                  <a:schemeClr val="tx1">
                    <a:lumMod val="95000"/>
                    <a:lumOff val="5000"/>
                  </a:schemeClr>
                </a:solidFill>
                <a:latin typeface="Gill Sans MT" charset="0"/>
                <a:ea typeface="Gill Sans MT" charset="0"/>
                <a:cs typeface="Gill Sans MT" charset="0"/>
              </a:rPr>
            </a:br>
            <a:r>
              <a:rPr lang="it-IT" sz="2800" b="1" dirty="0">
                <a:solidFill>
                  <a:schemeClr val="tx1">
                    <a:lumMod val="95000"/>
                    <a:lumOff val="5000"/>
                  </a:schemeClr>
                </a:solidFill>
                <a:latin typeface="Gill Sans MT" charset="0"/>
                <a:ea typeface="Gill Sans MT" charset="0"/>
                <a:cs typeface="Gill Sans MT" charset="0"/>
              </a:rPr>
              <a:t>RA1: Creato un percorso certificato di formazione per gli operatori sociali nel Comune di Scutari. </a:t>
            </a:r>
            <a:r>
              <a:rPr lang="it-IT" sz="2800" dirty="0">
                <a:solidFill>
                  <a:schemeClr val="tx1">
                    <a:lumMod val="95000"/>
                    <a:lumOff val="5000"/>
                  </a:schemeClr>
                </a:solidFill>
                <a:latin typeface="Gill Sans MT" charset="0"/>
                <a:ea typeface="Gill Sans MT" charset="0"/>
                <a:cs typeface="Gill Sans MT" charset="0"/>
              </a:rPr>
              <a:t>In questo modo si vuole rispondere alla carenza di competenze degli operatori ed educatori sociali che si occupano di soggetti svantaggiati, in particolare minori e orfani.</a:t>
            </a:r>
            <a:r>
              <a:rPr lang="en-GB" sz="2800" dirty="0">
                <a:solidFill>
                  <a:schemeClr val="tx1">
                    <a:lumMod val="95000"/>
                    <a:lumOff val="5000"/>
                  </a:schemeClr>
                </a:solidFill>
                <a:latin typeface="Gill Sans MT" charset="0"/>
                <a:ea typeface="Gill Sans MT" charset="0"/>
                <a:cs typeface="Gill Sans MT" charset="0"/>
              </a:rPr>
              <a:t/>
            </a:r>
            <a:br>
              <a:rPr lang="en-GB" sz="2800" dirty="0">
                <a:solidFill>
                  <a:schemeClr val="tx1">
                    <a:lumMod val="95000"/>
                    <a:lumOff val="5000"/>
                  </a:schemeClr>
                </a:solidFill>
                <a:latin typeface="Gill Sans MT" charset="0"/>
                <a:ea typeface="Gill Sans MT" charset="0"/>
                <a:cs typeface="Gill Sans MT" charset="0"/>
              </a:rPr>
            </a:br>
            <a:r>
              <a:rPr lang="it-IT" sz="2800" b="1" dirty="0">
                <a:solidFill>
                  <a:schemeClr val="tx1">
                    <a:lumMod val="95000"/>
                    <a:lumOff val="5000"/>
                  </a:schemeClr>
                </a:solidFill>
                <a:latin typeface="Gill Sans MT" charset="0"/>
                <a:ea typeface="Gill Sans MT" charset="0"/>
                <a:cs typeface="Gill Sans MT" charset="0"/>
              </a:rPr>
              <a:t>RA2: Creata una comunità educativa residenziale per almeno 8 orfani. </a:t>
            </a:r>
            <a:r>
              <a:rPr lang="it-IT" sz="2800" dirty="0">
                <a:solidFill>
                  <a:schemeClr val="tx1">
                    <a:lumMod val="95000"/>
                    <a:lumOff val="5000"/>
                  </a:schemeClr>
                </a:solidFill>
                <a:latin typeface="Gill Sans MT" charset="0"/>
                <a:ea typeface="Gill Sans MT" charset="0"/>
                <a:cs typeface="Gill Sans MT" charset="0"/>
              </a:rPr>
              <a:t>Si vuole cercare di creare un ambiente dove gli orfani possano sviluppare forme di autonomia </a:t>
            </a:r>
            <a:r>
              <a:rPr lang="it-IT" sz="2800" dirty="0" smtClean="0">
                <a:solidFill>
                  <a:schemeClr val="tx1">
                    <a:lumMod val="95000"/>
                    <a:lumOff val="5000"/>
                  </a:schemeClr>
                </a:solidFill>
                <a:latin typeface="Gill Sans MT" charset="0"/>
                <a:ea typeface="Gill Sans MT" charset="0"/>
                <a:cs typeface="Gill Sans MT" charset="0"/>
              </a:rPr>
              <a:t>organizzativa.</a:t>
            </a:r>
            <a:r>
              <a:rPr lang="en-GB" sz="2800" dirty="0">
                <a:solidFill>
                  <a:srgbClr val="C00000"/>
                </a:solidFill>
                <a:latin typeface="Gill Sans MT" charset="0"/>
                <a:ea typeface="Gill Sans MT" charset="0"/>
                <a:cs typeface="Gill Sans MT" charset="0"/>
              </a:rPr>
              <a:t/>
            </a:r>
            <a:br>
              <a:rPr lang="en-GB" sz="2800" dirty="0">
                <a:solidFill>
                  <a:srgbClr val="C00000"/>
                </a:solidFill>
                <a:latin typeface="Gill Sans MT" charset="0"/>
                <a:ea typeface="Gill Sans MT" charset="0"/>
                <a:cs typeface="Gill Sans MT" charset="0"/>
              </a:rPr>
            </a:br>
            <a:endParaRPr lang="en-US" sz="2800" dirty="0">
              <a:solidFill>
                <a:srgbClr val="C00000"/>
              </a:solidFill>
              <a:latin typeface="Gill Sans MT" charset="0"/>
              <a:ea typeface="Gill Sans MT" charset="0"/>
              <a:cs typeface="Gill Sans MT" charset="0"/>
            </a:endParaRPr>
          </a:p>
        </p:txBody>
      </p:sp>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18478" y="0"/>
            <a:ext cx="4192157" cy="1247151"/>
          </a:xfrm>
          <a:prstGeom prst="rect">
            <a:avLst/>
          </a:prstGeom>
        </p:spPr>
      </p:pic>
    </p:spTree>
    <p:extLst>
      <p:ext uri="{BB962C8B-B14F-4D97-AF65-F5344CB8AC3E}">
        <p14:creationId xmlns:p14="http://schemas.microsoft.com/office/powerpoint/2010/main" val="145095604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942417" y="4547346"/>
            <a:ext cx="5142611" cy="2203077"/>
          </a:xfrm>
          <a:prstGeom prst="rect">
            <a:avLst/>
          </a:prstGeom>
        </p:spPr>
      </p:pic>
      <p:sp>
        <p:nvSpPr>
          <p:cNvPr id="2" name="Title 1"/>
          <p:cNvSpPr>
            <a:spLocks noGrp="1"/>
          </p:cNvSpPr>
          <p:nvPr>
            <p:ph type="ctrTitle"/>
          </p:nvPr>
        </p:nvSpPr>
        <p:spPr>
          <a:xfrm flipH="1">
            <a:off x="107576" y="1721224"/>
            <a:ext cx="9197788" cy="3927660"/>
          </a:xfrm>
          <a:effectLst>
            <a:outerShdw dist="50800" sx="141000" sy="141000" algn="ctr" rotWithShape="0">
              <a:srgbClr val="000000">
                <a:alpha val="43137"/>
              </a:srgbClr>
            </a:outerShdw>
          </a:effectLst>
        </p:spPr>
        <p:txBody>
          <a:bodyPr>
            <a:noAutofit/>
            <a:scene3d>
              <a:camera prst="orthographicFront"/>
              <a:lightRig rig="threePt" dir="t"/>
            </a:scene3d>
            <a:sp3d extrusionH="57150">
              <a:bevelT w="38100" h="38100"/>
            </a:sp3d>
          </a:bodyPr>
          <a:lstStyle/>
          <a:p>
            <a:pPr algn="l"/>
            <a:r>
              <a:rPr lang="it-IT" sz="2800" b="1" dirty="0" smtClean="0">
                <a:solidFill>
                  <a:srgbClr val="C00000"/>
                </a:solidFill>
                <a:latin typeface="Gill Sans MT" charset="0"/>
                <a:ea typeface="Gill Sans MT" charset="0"/>
                <a:cs typeface="Gill Sans MT" charset="0"/>
              </a:rPr>
              <a:t/>
            </a:r>
            <a:br>
              <a:rPr lang="it-IT" sz="2800" b="1" dirty="0" smtClean="0">
                <a:solidFill>
                  <a:srgbClr val="C00000"/>
                </a:solidFill>
                <a:latin typeface="Gill Sans MT" charset="0"/>
                <a:ea typeface="Gill Sans MT" charset="0"/>
                <a:cs typeface="Gill Sans MT" charset="0"/>
              </a:rPr>
            </a:br>
            <a:r>
              <a:rPr lang="it-IT" sz="2800" b="1" dirty="0">
                <a:solidFill>
                  <a:srgbClr val="C00000"/>
                </a:solidFill>
                <a:latin typeface="Gill Sans MT" charset="0"/>
                <a:ea typeface="Gill Sans MT" charset="0"/>
                <a:cs typeface="Gill Sans MT" charset="0"/>
              </a:rPr>
              <a:t/>
            </a:r>
            <a:br>
              <a:rPr lang="it-IT" sz="2800" b="1" dirty="0">
                <a:solidFill>
                  <a:srgbClr val="C00000"/>
                </a:solidFill>
                <a:latin typeface="Gill Sans MT" charset="0"/>
                <a:ea typeface="Gill Sans MT" charset="0"/>
                <a:cs typeface="Gill Sans MT" charset="0"/>
              </a:rPr>
            </a:br>
            <a:r>
              <a:rPr lang="it-IT" sz="2800" b="1" dirty="0" smtClean="0">
                <a:solidFill>
                  <a:srgbClr val="C00000"/>
                </a:solidFill>
                <a:latin typeface="Gill Sans MT" charset="0"/>
                <a:ea typeface="Gill Sans MT" charset="0"/>
                <a:cs typeface="Gill Sans MT" charset="0"/>
              </a:rPr>
              <a:t/>
            </a:r>
            <a:br>
              <a:rPr lang="it-IT" sz="2800" b="1" dirty="0" smtClean="0">
                <a:solidFill>
                  <a:srgbClr val="C00000"/>
                </a:solidFill>
                <a:latin typeface="Gill Sans MT" charset="0"/>
                <a:ea typeface="Gill Sans MT" charset="0"/>
                <a:cs typeface="Gill Sans MT" charset="0"/>
              </a:rPr>
            </a:br>
            <a:r>
              <a:rPr lang="it-IT" sz="2800" b="1" dirty="0">
                <a:solidFill>
                  <a:srgbClr val="C00000"/>
                </a:solidFill>
                <a:latin typeface="Gill Sans MT" charset="0"/>
                <a:ea typeface="Gill Sans MT" charset="0"/>
                <a:cs typeface="Gill Sans MT" charset="0"/>
              </a:rPr>
              <a:t/>
            </a:r>
            <a:br>
              <a:rPr lang="it-IT" sz="2800" b="1" dirty="0">
                <a:solidFill>
                  <a:srgbClr val="C00000"/>
                </a:solidFill>
                <a:latin typeface="Gill Sans MT" charset="0"/>
                <a:ea typeface="Gill Sans MT" charset="0"/>
                <a:cs typeface="Gill Sans MT" charset="0"/>
              </a:rPr>
            </a:br>
            <a:r>
              <a:rPr lang="it-IT" sz="2800" b="1" dirty="0" smtClean="0">
                <a:solidFill>
                  <a:srgbClr val="C00000"/>
                </a:solidFill>
                <a:latin typeface="Gill Sans MT" charset="0"/>
                <a:ea typeface="Gill Sans MT" charset="0"/>
                <a:cs typeface="Gill Sans MT" charset="0"/>
              </a:rPr>
              <a:t/>
            </a:r>
            <a:br>
              <a:rPr lang="it-IT" sz="2800" b="1" dirty="0" smtClean="0">
                <a:solidFill>
                  <a:srgbClr val="C00000"/>
                </a:solidFill>
                <a:latin typeface="Gill Sans MT" charset="0"/>
                <a:ea typeface="Gill Sans MT" charset="0"/>
                <a:cs typeface="Gill Sans MT" charset="0"/>
              </a:rPr>
            </a:br>
            <a:r>
              <a:rPr lang="it-IT" sz="2800" b="1" dirty="0">
                <a:solidFill>
                  <a:srgbClr val="C00000"/>
                </a:solidFill>
                <a:latin typeface="Gill Sans MT" charset="0"/>
                <a:ea typeface="Gill Sans MT" charset="0"/>
                <a:cs typeface="Gill Sans MT" charset="0"/>
              </a:rPr>
              <a:t/>
            </a:r>
            <a:br>
              <a:rPr lang="it-IT" sz="2800" b="1" dirty="0">
                <a:solidFill>
                  <a:srgbClr val="C00000"/>
                </a:solidFill>
                <a:latin typeface="Gill Sans MT" charset="0"/>
                <a:ea typeface="Gill Sans MT" charset="0"/>
                <a:cs typeface="Gill Sans MT" charset="0"/>
              </a:rPr>
            </a:br>
            <a:r>
              <a:rPr lang="it-IT" sz="2800" b="1" dirty="0" smtClean="0">
                <a:solidFill>
                  <a:srgbClr val="C00000"/>
                </a:solidFill>
                <a:latin typeface="Gill Sans MT" charset="0"/>
                <a:ea typeface="Gill Sans MT" charset="0"/>
                <a:cs typeface="Gill Sans MT" charset="0"/>
              </a:rPr>
              <a:t/>
            </a:r>
            <a:br>
              <a:rPr lang="it-IT" sz="2800" b="1" dirty="0" smtClean="0">
                <a:solidFill>
                  <a:srgbClr val="C00000"/>
                </a:solidFill>
                <a:latin typeface="Gill Sans MT" charset="0"/>
                <a:ea typeface="Gill Sans MT" charset="0"/>
                <a:cs typeface="Gill Sans MT" charset="0"/>
              </a:rPr>
            </a:br>
            <a:r>
              <a:rPr lang="it-IT" sz="2800" b="1" dirty="0">
                <a:solidFill>
                  <a:srgbClr val="C00000"/>
                </a:solidFill>
                <a:latin typeface="Gill Sans MT" charset="0"/>
                <a:ea typeface="Gill Sans MT" charset="0"/>
                <a:cs typeface="Gill Sans MT" charset="0"/>
              </a:rPr>
              <a:t/>
            </a:r>
            <a:br>
              <a:rPr lang="it-IT" sz="2800" b="1" dirty="0">
                <a:solidFill>
                  <a:srgbClr val="C00000"/>
                </a:solidFill>
                <a:latin typeface="Gill Sans MT" charset="0"/>
                <a:ea typeface="Gill Sans MT" charset="0"/>
                <a:cs typeface="Gill Sans MT" charset="0"/>
              </a:rPr>
            </a:br>
            <a:r>
              <a:rPr lang="it-IT" sz="2500" b="1" dirty="0" smtClean="0">
                <a:solidFill>
                  <a:schemeClr val="tx1">
                    <a:lumMod val="95000"/>
                    <a:lumOff val="5000"/>
                  </a:schemeClr>
                </a:solidFill>
                <a:latin typeface="Gill Sans MT" charset="0"/>
                <a:ea typeface="Gill Sans MT" charset="0"/>
                <a:cs typeface="Gill Sans MT" charset="0"/>
              </a:rPr>
              <a:t>RA3</a:t>
            </a:r>
            <a:r>
              <a:rPr lang="it-IT" sz="2500" b="1" dirty="0">
                <a:solidFill>
                  <a:schemeClr val="tx1">
                    <a:lumMod val="95000"/>
                    <a:lumOff val="5000"/>
                  </a:schemeClr>
                </a:solidFill>
                <a:latin typeface="Gill Sans MT" charset="0"/>
                <a:ea typeface="Gill Sans MT" charset="0"/>
                <a:cs typeface="Gill Sans MT" charset="0"/>
              </a:rPr>
              <a:t>: Migliorata la capacità di convivenza nei gruppi appartamento.</a:t>
            </a:r>
            <a:r>
              <a:rPr lang="it-IT" sz="2500" dirty="0">
                <a:solidFill>
                  <a:schemeClr val="tx1">
                    <a:lumMod val="95000"/>
                    <a:lumOff val="5000"/>
                  </a:schemeClr>
                </a:solidFill>
                <a:latin typeface="Gill Sans MT" charset="0"/>
                <a:ea typeface="Gill Sans MT" charset="0"/>
                <a:cs typeface="Gill Sans MT" charset="0"/>
              </a:rPr>
              <a:t> Si vuole rispondere, attraverso percorsi di formazione, ad un bisogno di auto responsabilizzazione e autonomia degli orfani accompagnandoli ad una migliore comprensione del “vivere insieme” e supportandoli anche nei percorsi </a:t>
            </a:r>
            <a:r>
              <a:rPr lang="it-IT" sz="2500" dirty="0" smtClean="0">
                <a:solidFill>
                  <a:schemeClr val="tx1">
                    <a:lumMod val="95000"/>
                    <a:lumOff val="5000"/>
                  </a:schemeClr>
                </a:solidFill>
                <a:latin typeface="Gill Sans MT" charset="0"/>
                <a:ea typeface="Gill Sans MT" charset="0"/>
                <a:cs typeface="Gill Sans MT" charset="0"/>
              </a:rPr>
              <a:t>educativi</a:t>
            </a:r>
            <a:br>
              <a:rPr lang="it-IT" sz="2500" dirty="0" smtClean="0">
                <a:solidFill>
                  <a:schemeClr val="tx1">
                    <a:lumMod val="95000"/>
                    <a:lumOff val="5000"/>
                  </a:schemeClr>
                </a:solidFill>
                <a:latin typeface="Gill Sans MT" charset="0"/>
                <a:ea typeface="Gill Sans MT" charset="0"/>
                <a:cs typeface="Gill Sans MT" charset="0"/>
              </a:rPr>
            </a:br>
            <a:r>
              <a:rPr lang="en-GB" sz="2500" dirty="0">
                <a:solidFill>
                  <a:schemeClr val="tx1">
                    <a:lumMod val="95000"/>
                    <a:lumOff val="5000"/>
                  </a:schemeClr>
                </a:solidFill>
                <a:latin typeface="Gill Sans MT" charset="0"/>
                <a:ea typeface="Gill Sans MT" charset="0"/>
                <a:cs typeface="Gill Sans MT" charset="0"/>
              </a:rPr>
              <a:t/>
            </a:r>
            <a:br>
              <a:rPr lang="en-GB" sz="2500" dirty="0">
                <a:solidFill>
                  <a:schemeClr val="tx1">
                    <a:lumMod val="95000"/>
                    <a:lumOff val="5000"/>
                  </a:schemeClr>
                </a:solidFill>
                <a:latin typeface="Gill Sans MT" charset="0"/>
                <a:ea typeface="Gill Sans MT" charset="0"/>
                <a:cs typeface="Gill Sans MT" charset="0"/>
              </a:rPr>
            </a:br>
            <a:r>
              <a:rPr lang="it-IT" sz="2500" b="1" dirty="0">
                <a:solidFill>
                  <a:schemeClr val="tx1">
                    <a:lumMod val="95000"/>
                    <a:lumOff val="5000"/>
                  </a:schemeClr>
                </a:solidFill>
                <a:latin typeface="Gill Sans MT" charset="0"/>
                <a:ea typeface="Gill Sans MT" charset="0"/>
                <a:cs typeface="Gill Sans MT" charset="0"/>
              </a:rPr>
              <a:t>RA4 Inseriti almeno 60 orfani in percorsi lavorativi</a:t>
            </a:r>
            <a:r>
              <a:rPr lang="it-IT" sz="2500" dirty="0">
                <a:solidFill>
                  <a:schemeClr val="tx1">
                    <a:lumMod val="95000"/>
                    <a:lumOff val="5000"/>
                  </a:schemeClr>
                </a:solidFill>
                <a:latin typeface="Gill Sans MT" charset="0"/>
                <a:ea typeface="Gill Sans MT" charset="0"/>
                <a:cs typeface="Gill Sans MT" charset="0"/>
              </a:rPr>
              <a:t>. Formazione professionale, borse lavoro, sviluppo di imprese sociali, mirano a garantire un inserimento lavorativo e la conseguente autonomia finanziaria per i beneficiari degli </a:t>
            </a:r>
            <a:r>
              <a:rPr lang="it-IT" sz="2500" dirty="0" smtClean="0">
                <a:solidFill>
                  <a:schemeClr val="tx1">
                    <a:lumMod val="95000"/>
                    <a:lumOff val="5000"/>
                  </a:schemeClr>
                </a:solidFill>
                <a:latin typeface="Gill Sans MT" charset="0"/>
                <a:ea typeface="Gill Sans MT" charset="0"/>
                <a:cs typeface="Gill Sans MT" charset="0"/>
              </a:rPr>
              <a:t>interventi.</a:t>
            </a:r>
            <a:r>
              <a:rPr lang="en-GB" sz="2500" dirty="0">
                <a:solidFill>
                  <a:schemeClr val="tx1">
                    <a:lumMod val="95000"/>
                    <a:lumOff val="5000"/>
                  </a:schemeClr>
                </a:solidFill>
                <a:latin typeface="Gill Sans MT" charset="0"/>
                <a:ea typeface="Gill Sans MT" charset="0"/>
                <a:cs typeface="Gill Sans MT" charset="0"/>
              </a:rPr>
              <a:t/>
            </a:r>
            <a:br>
              <a:rPr lang="en-GB" sz="2500" dirty="0">
                <a:solidFill>
                  <a:schemeClr val="tx1">
                    <a:lumMod val="95000"/>
                    <a:lumOff val="5000"/>
                  </a:schemeClr>
                </a:solidFill>
                <a:latin typeface="Gill Sans MT" charset="0"/>
                <a:ea typeface="Gill Sans MT" charset="0"/>
                <a:cs typeface="Gill Sans MT" charset="0"/>
              </a:rPr>
            </a:br>
            <a:endParaRPr lang="en-US" sz="2500" b="1" dirty="0">
              <a:solidFill>
                <a:schemeClr val="tx1">
                  <a:lumMod val="95000"/>
                  <a:lumOff val="5000"/>
                </a:schemeClr>
              </a:solidFill>
              <a:latin typeface="Gill Sans MT" charset="0"/>
              <a:ea typeface="Gill Sans MT" charset="0"/>
              <a:cs typeface="Gill Sans MT" charset="0"/>
            </a:endParaRPr>
          </a:p>
        </p:txBody>
      </p:sp>
      <p:pic>
        <p:nvPicPr>
          <p:cNvPr id="3" name="Picture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18478" y="0"/>
            <a:ext cx="4192157" cy="1247151"/>
          </a:xfrm>
          <a:prstGeom prst="rect">
            <a:avLst/>
          </a:prstGeom>
        </p:spPr>
      </p:pic>
    </p:spTree>
    <p:extLst>
      <p:ext uri="{BB962C8B-B14F-4D97-AF65-F5344CB8AC3E}">
        <p14:creationId xmlns:p14="http://schemas.microsoft.com/office/powerpoint/2010/main" val="142681908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942417" y="4547346"/>
            <a:ext cx="5142611" cy="2203077"/>
          </a:xfrm>
          <a:prstGeom prst="rect">
            <a:avLst/>
          </a:prstGeom>
        </p:spPr>
      </p:pic>
      <p:sp>
        <p:nvSpPr>
          <p:cNvPr id="2" name="Title 1"/>
          <p:cNvSpPr>
            <a:spLocks noGrp="1"/>
          </p:cNvSpPr>
          <p:nvPr>
            <p:ph type="ctrTitle"/>
          </p:nvPr>
        </p:nvSpPr>
        <p:spPr>
          <a:xfrm flipH="1">
            <a:off x="531086" y="1519518"/>
            <a:ext cx="9197788" cy="4329951"/>
          </a:xfrm>
          <a:effectLst>
            <a:outerShdw dist="50800" sx="141000" sy="141000" algn="ctr" rotWithShape="0">
              <a:srgbClr val="000000">
                <a:alpha val="43137"/>
              </a:srgbClr>
            </a:outerShdw>
          </a:effectLst>
        </p:spPr>
        <p:txBody>
          <a:bodyPr>
            <a:noAutofit/>
            <a:scene3d>
              <a:camera prst="orthographicFront"/>
              <a:lightRig rig="threePt" dir="t"/>
            </a:scene3d>
            <a:sp3d extrusionH="57150">
              <a:bevelT w="38100" h="38100"/>
            </a:sp3d>
          </a:bodyPr>
          <a:lstStyle/>
          <a:p>
            <a:pPr algn="l"/>
            <a:r>
              <a:rPr lang="it-IT" sz="2800" b="1" dirty="0" smtClean="0">
                <a:solidFill>
                  <a:srgbClr val="C00000"/>
                </a:solidFill>
                <a:latin typeface="Gill Sans MT" charset="0"/>
                <a:ea typeface="Gill Sans MT" charset="0"/>
                <a:cs typeface="Gill Sans MT" charset="0"/>
              </a:rPr>
              <a:t/>
            </a:r>
            <a:br>
              <a:rPr lang="it-IT" sz="2800" b="1" dirty="0" smtClean="0">
                <a:solidFill>
                  <a:srgbClr val="C00000"/>
                </a:solidFill>
                <a:latin typeface="Gill Sans MT" charset="0"/>
                <a:ea typeface="Gill Sans MT" charset="0"/>
                <a:cs typeface="Gill Sans MT" charset="0"/>
              </a:rPr>
            </a:br>
            <a:r>
              <a:rPr lang="it-IT" sz="2800" b="1" dirty="0">
                <a:solidFill>
                  <a:srgbClr val="C00000"/>
                </a:solidFill>
                <a:latin typeface="Gill Sans MT" charset="0"/>
                <a:ea typeface="Gill Sans MT" charset="0"/>
                <a:cs typeface="Gill Sans MT" charset="0"/>
              </a:rPr>
              <a:t/>
            </a:r>
            <a:br>
              <a:rPr lang="it-IT" sz="2800" b="1" dirty="0">
                <a:solidFill>
                  <a:srgbClr val="C00000"/>
                </a:solidFill>
                <a:latin typeface="Gill Sans MT" charset="0"/>
                <a:ea typeface="Gill Sans MT" charset="0"/>
                <a:cs typeface="Gill Sans MT" charset="0"/>
              </a:rPr>
            </a:br>
            <a:r>
              <a:rPr lang="it-IT" sz="2800" b="1" dirty="0" smtClean="0">
                <a:solidFill>
                  <a:srgbClr val="C00000"/>
                </a:solidFill>
                <a:latin typeface="Gill Sans MT" charset="0"/>
                <a:ea typeface="Gill Sans MT" charset="0"/>
                <a:cs typeface="Gill Sans MT" charset="0"/>
              </a:rPr>
              <a:t/>
            </a:r>
            <a:br>
              <a:rPr lang="it-IT" sz="2800" b="1" dirty="0" smtClean="0">
                <a:solidFill>
                  <a:srgbClr val="C00000"/>
                </a:solidFill>
                <a:latin typeface="Gill Sans MT" charset="0"/>
                <a:ea typeface="Gill Sans MT" charset="0"/>
                <a:cs typeface="Gill Sans MT" charset="0"/>
              </a:rPr>
            </a:br>
            <a:r>
              <a:rPr lang="it-IT" sz="2800" b="1" dirty="0">
                <a:solidFill>
                  <a:srgbClr val="C00000"/>
                </a:solidFill>
                <a:latin typeface="Gill Sans MT" charset="0"/>
                <a:ea typeface="Gill Sans MT" charset="0"/>
                <a:cs typeface="Gill Sans MT" charset="0"/>
              </a:rPr>
              <a:t/>
            </a:r>
            <a:br>
              <a:rPr lang="it-IT" sz="2800" b="1" dirty="0">
                <a:solidFill>
                  <a:srgbClr val="C00000"/>
                </a:solidFill>
                <a:latin typeface="Gill Sans MT" charset="0"/>
                <a:ea typeface="Gill Sans MT" charset="0"/>
                <a:cs typeface="Gill Sans MT" charset="0"/>
              </a:rPr>
            </a:br>
            <a:r>
              <a:rPr lang="it-IT" sz="2800" b="1" dirty="0" smtClean="0">
                <a:solidFill>
                  <a:srgbClr val="C00000"/>
                </a:solidFill>
                <a:latin typeface="Gill Sans MT" charset="0"/>
                <a:ea typeface="Gill Sans MT" charset="0"/>
                <a:cs typeface="Gill Sans MT" charset="0"/>
              </a:rPr>
              <a:t/>
            </a:r>
            <a:br>
              <a:rPr lang="it-IT" sz="2800" b="1" dirty="0" smtClean="0">
                <a:solidFill>
                  <a:srgbClr val="C00000"/>
                </a:solidFill>
                <a:latin typeface="Gill Sans MT" charset="0"/>
                <a:ea typeface="Gill Sans MT" charset="0"/>
                <a:cs typeface="Gill Sans MT" charset="0"/>
              </a:rPr>
            </a:br>
            <a:r>
              <a:rPr lang="it-IT" sz="2800" b="1" dirty="0">
                <a:solidFill>
                  <a:srgbClr val="C00000"/>
                </a:solidFill>
                <a:latin typeface="Gill Sans MT" charset="0"/>
                <a:ea typeface="Gill Sans MT" charset="0"/>
                <a:cs typeface="Gill Sans MT" charset="0"/>
              </a:rPr>
              <a:t/>
            </a:r>
            <a:br>
              <a:rPr lang="it-IT" sz="2800" b="1" dirty="0">
                <a:solidFill>
                  <a:srgbClr val="C00000"/>
                </a:solidFill>
                <a:latin typeface="Gill Sans MT" charset="0"/>
                <a:ea typeface="Gill Sans MT" charset="0"/>
                <a:cs typeface="Gill Sans MT" charset="0"/>
              </a:rPr>
            </a:br>
            <a:r>
              <a:rPr lang="it-IT" sz="2800" b="1" dirty="0" smtClean="0">
                <a:solidFill>
                  <a:srgbClr val="C00000"/>
                </a:solidFill>
                <a:latin typeface="Gill Sans MT" charset="0"/>
                <a:ea typeface="Gill Sans MT" charset="0"/>
                <a:cs typeface="Gill Sans MT" charset="0"/>
              </a:rPr>
              <a:t/>
            </a:r>
            <a:br>
              <a:rPr lang="it-IT" sz="2800" b="1" dirty="0" smtClean="0">
                <a:solidFill>
                  <a:srgbClr val="C00000"/>
                </a:solidFill>
                <a:latin typeface="Gill Sans MT" charset="0"/>
                <a:ea typeface="Gill Sans MT" charset="0"/>
                <a:cs typeface="Gill Sans MT" charset="0"/>
              </a:rPr>
            </a:br>
            <a:r>
              <a:rPr lang="it-IT" sz="2800" b="1" dirty="0">
                <a:solidFill>
                  <a:srgbClr val="C00000"/>
                </a:solidFill>
                <a:latin typeface="Gill Sans MT" charset="0"/>
                <a:ea typeface="Gill Sans MT" charset="0"/>
                <a:cs typeface="Gill Sans MT" charset="0"/>
              </a:rPr>
              <a:t/>
            </a:r>
            <a:br>
              <a:rPr lang="it-IT" sz="2800" b="1" dirty="0">
                <a:solidFill>
                  <a:srgbClr val="C00000"/>
                </a:solidFill>
                <a:latin typeface="Gill Sans MT" charset="0"/>
                <a:ea typeface="Gill Sans MT" charset="0"/>
                <a:cs typeface="Gill Sans MT" charset="0"/>
              </a:rPr>
            </a:br>
            <a:r>
              <a:rPr lang="it-IT" sz="2500" b="1" dirty="0">
                <a:latin typeface="Gill Sans MT" charset="0"/>
                <a:ea typeface="Gill Sans MT" charset="0"/>
                <a:cs typeface="Gill Sans MT" charset="0"/>
              </a:rPr>
              <a:t>Asse 1. Ideazione e certificazione di moduli di formazione curriculare per migliorare e specializzare le competenze professionali gli operatori sociali.</a:t>
            </a:r>
            <a:r>
              <a:rPr lang="en-GB" sz="2500" dirty="0">
                <a:latin typeface="Gill Sans MT" charset="0"/>
                <a:ea typeface="Gill Sans MT" charset="0"/>
                <a:cs typeface="Gill Sans MT" charset="0"/>
              </a:rPr>
              <a:t/>
            </a:r>
            <a:br>
              <a:rPr lang="en-GB" sz="2500" dirty="0">
                <a:latin typeface="Gill Sans MT" charset="0"/>
                <a:ea typeface="Gill Sans MT" charset="0"/>
                <a:cs typeface="Gill Sans MT" charset="0"/>
              </a:rPr>
            </a:br>
            <a:r>
              <a:rPr lang="it-IT" sz="2500" dirty="0">
                <a:latin typeface="Gill Sans MT" charset="0"/>
                <a:ea typeface="Gill Sans MT" charset="0"/>
                <a:cs typeface="Gill Sans MT" charset="0"/>
              </a:rPr>
              <a:t>Attività 1.1 Costituzione di un gruppo di esperti per l’elaborazione dei moduli e la formazione degli operatori sociali;</a:t>
            </a:r>
            <a:r>
              <a:rPr lang="en-GB" sz="2500" dirty="0">
                <a:latin typeface="Gill Sans MT" charset="0"/>
                <a:ea typeface="Gill Sans MT" charset="0"/>
                <a:cs typeface="Gill Sans MT" charset="0"/>
              </a:rPr>
              <a:t/>
            </a:r>
            <a:br>
              <a:rPr lang="en-GB" sz="2500" dirty="0">
                <a:latin typeface="Gill Sans MT" charset="0"/>
                <a:ea typeface="Gill Sans MT" charset="0"/>
                <a:cs typeface="Gill Sans MT" charset="0"/>
              </a:rPr>
            </a:br>
            <a:r>
              <a:rPr lang="it-IT" sz="2500" dirty="0">
                <a:latin typeface="Gill Sans MT" charset="0"/>
                <a:ea typeface="Gill Sans MT" charset="0"/>
                <a:cs typeface="Gill Sans MT" charset="0"/>
              </a:rPr>
              <a:t>Attività 1.2 Analisi dei bisogni dell’utenza dei servizi sociali e dei bisogni formativi degli operatori sociali;</a:t>
            </a:r>
            <a:r>
              <a:rPr lang="en-GB" sz="2500" dirty="0">
                <a:latin typeface="Gill Sans MT" charset="0"/>
                <a:ea typeface="Gill Sans MT" charset="0"/>
                <a:cs typeface="Gill Sans MT" charset="0"/>
              </a:rPr>
              <a:t/>
            </a:r>
            <a:br>
              <a:rPr lang="en-GB" sz="2500" dirty="0">
                <a:latin typeface="Gill Sans MT" charset="0"/>
                <a:ea typeface="Gill Sans MT" charset="0"/>
                <a:cs typeface="Gill Sans MT" charset="0"/>
              </a:rPr>
            </a:br>
            <a:r>
              <a:rPr lang="it-IT" sz="2500" dirty="0">
                <a:latin typeface="Gill Sans MT" charset="0"/>
                <a:ea typeface="Gill Sans MT" charset="0"/>
                <a:cs typeface="Gill Sans MT" charset="0"/>
              </a:rPr>
              <a:t>Attività 1.3 Elaborazione dei moduli formativi relativamente ai bisogni identificati nell’analisi dei bisogni sopra descritta;</a:t>
            </a:r>
            <a:r>
              <a:rPr lang="en-GB" sz="2500" dirty="0">
                <a:latin typeface="Gill Sans MT" charset="0"/>
                <a:ea typeface="Gill Sans MT" charset="0"/>
                <a:cs typeface="Gill Sans MT" charset="0"/>
              </a:rPr>
              <a:t/>
            </a:r>
            <a:br>
              <a:rPr lang="en-GB" sz="2500" dirty="0">
                <a:latin typeface="Gill Sans MT" charset="0"/>
                <a:ea typeface="Gill Sans MT" charset="0"/>
                <a:cs typeface="Gill Sans MT" charset="0"/>
              </a:rPr>
            </a:br>
            <a:r>
              <a:rPr lang="it-IT" sz="2500" dirty="0">
                <a:latin typeface="Gill Sans MT" charset="0"/>
                <a:ea typeface="Gill Sans MT" charset="0"/>
                <a:cs typeface="Gill Sans MT" charset="0"/>
              </a:rPr>
              <a:t>Attività 1.4 Certificazione dei moduli formativi</a:t>
            </a:r>
            <a:r>
              <a:rPr lang="en-GB" sz="2500" dirty="0">
                <a:latin typeface="Gill Sans MT" charset="0"/>
                <a:ea typeface="Gill Sans MT" charset="0"/>
                <a:cs typeface="Gill Sans MT" charset="0"/>
              </a:rPr>
              <a:t/>
            </a:r>
            <a:br>
              <a:rPr lang="en-GB" sz="2500" dirty="0">
                <a:latin typeface="Gill Sans MT" charset="0"/>
                <a:ea typeface="Gill Sans MT" charset="0"/>
                <a:cs typeface="Gill Sans MT" charset="0"/>
              </a:rPr>
            </a:br>
            <a:r>
              <a:rPr lang="it-IT" sz="2500" dirty="0">
                <a:latin typeface="Gill Sans MT" charset="0"/>
                <a:ea typeface="Gill Sans MT" charset="0"/>
                <a:cs typeface="Gill Sans MT" charset="0"/>
              </a:rPr>
              <a:t>Attività 1.5 Formazione di operatori sociali che lavorano con il target identificato</a:t>
            </a:r>
            <a:r>
              <a:rPr lang="it-IT" sz="2500" dirty="0" smtClean="0">
                <a:latin typeface="Gill Sans MT" charset="0"/>
                <a:ea typeface="Gill Sans MT" charset="0"/>
                <a:cs typeface="Gill Sans MT" charset="0"/>
              </a:rPr>
              <a:t>.</a:t>
            </a:r>
            <a:endParaRPr lang="en-US" sz="2500" b="1" dirty="0">
              <a:latin typeface="Gill Sans MT" charset="0"/>
              <a:ea typeface="Gill Sans MT" charset="0"/>
              <a:cs typeface="Gill Sans MT" charset="0"/>
            </a:endParaRPr>
          </a:p>
        </p:txBody>
      </p:sp>
      <p:pic>
        <p:nvPicPr>
          <p:cNvPr id="3" name="Picture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18478" y="0"/>
            <a:ext cx="4192157" cy="1247151"/>
          </a:xfrm>
          <a:prstGeom prst="rect">
            <a:avLst/>
          </a:prstGeom>
        </p:spPr>
      </p:pic>
    </p:spTree>
    <p:extLst>
      <p:ext uri="{BB962C8B-B14F-4D97-AF65-F5344CB8AC3E}">
        <p14:creationId xmlns:p14="http://schemas.microsoft.com/office/powerpoint/2010/main" val="104637034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942417" y="4547346"/>
            <a:ext cx="5142611" cy="2203077"/>
          </a:xfrm>
          <a:prstGeom prst="rect">
            <a:avLst/>
          </a:prstGeom>
        </p:spPr>
      </p:pic>
      <p:sp>
        <p:nvSpPr>
          <p:cNvPr id="2" name="Title 1"/>
          <p:cNvSpPr>
            <a:spLocks noGrp="1"/>
          </p:cNvSpPr>
          <p:nvPr>
            <p:ph type="ctrTitle"/>
          </p:nvPr>
        </p:nvSpPr>
        <p:spPr>
          <a:xfrm flipH="1">
            <a:off x="218478" y="1842247"/>
            <a:ext cx="9809702" cy="3321425"/>
          </a:xfrm>
          <a:effectLst>
            <a:outerShdw dist="50800" sx="141000" sy="141000" algn="ctr" rotWithShape="0">
              <a:srgbClr val="000000">
                <a:alpha val="43137"/>
              </a:srgbClr>
            </a:outerShdw>
          </a:effectLst>
        </p:spPr>
        <p:txBody>
          <a:bodyPr>
            <a:noAutofit/>
            <a:scene3d>
              <a:camera prst="orthographicFront"/>
              <a:lightRig rig="threePt" dir="t"/>
            </a:scene3d>
            <a:sp3d extrusionH="57150">
              <a:bevelT w="38100" h="38100"/>
            </a:sp3d>
          </a:bodyPr>
          <a:lstStyle/>
          <a:p>
            <a:pPr algn="l"/>
            <a:r>
              <a:rPr lang="it-IT" sz="2500" b="1" dirty="0" smtClean="0">
                <a:solidFill>
                  <a:srgbClr val="C00000"/>
                </a:solidFill>
                <a:latin typeface="Gill Sans MT" charset="0"/>
                <a:ea typeface="Gill Sans MT" charset="0"/>
                <a:cs typeface="Gill Sans MT" charset="0"/>
              </a:rPr>
              <a:t/>
            </a:r>
            <a:br>
              <a:rPr lang="it-IT" sz="2500" b="1" dirty="0" smtClean="0">
                <a:solidFill>
                  <a:srgbClr val="C00000"/>
                </a:solidFill>
                <a:latin typeface="Gill Sans MT" charset="0"/>
                <a:ea typeface="Gill Sans MT" charset="0"/>
                <a:cs typeface="Gill Sans MT" charset="0"/>
              </a:rPr>
            </a:br>
            <a:r>
              <a:rPr lang="it-IT" sz="2500" b="1" dirty="0">
                <a:solidFill>
                  <a:srgbClr val="C00000"/>
                </a:solidFill>
                <a:latin typeface="Gill Sans MT" charset="0"/>
                <a:ea typeface="Gill Sans MT" charset="0"/>
                <a:cs typeface="Gill Sans MT" charset="0"/>
              </a:rPr>
              <a:t/>
            </a:r>
            <a:br>
              <a:rPr lang="it-IT" sz="2500" b="1" dirty="0">
                <a:solidFill>
                  <a:srgbClr val="C00000"/>
                </a:solidFill>
                <a:latin typeface="Gill Sans MT" charset="0"/>
                <a:ea typeface="Gill Sans MT" charset="0"/>
                <a:cs typeface="Gill Sans MT" charset="0"/>
              </a:rPr>
            </a:br>
            <a:r>
              <a:rPr lang="it-IT" sz="2500" b="1" dirty="0" smtClean="0">
                <a:latin typeface="Gill Sans MT" charset="0"/>
                <a:ea typeface="Gill Sans MT" charset="0"/>
                <a:cs typeface="Gill Sans MT" charset="0"/>
              </a:rPr>
              <a:t>Asse </a:t>
            </a:r>
            <a:r>
              <a:rPr lang="it-IT" sz="2500" b="1" dirty="0">
                <a:latin typeface="Gill Sans MT" charset="0"/>
                <a:ea typeface="Gill Sans MT" charset="0"/>
                <a:cs typeface="Gill Sans MT" charset="0"/>
              </a:rPr>
              <a:t>2. Creazione di una Comunità educativa residenziale per minori che attualmente vivono negli orfanotrofi.</a:t>
            </a:r>
            <a:r>
              <a:rPr lang="en-GB" sz="2500" dirty="0">
                <a:latin typeface="Gill Sans MT" charset="0"/>
                <a:ea typeface="Gill Sans MT" charset="0"/>
                <a:cs typeface="Gill Sans MT" charset="0"/>
              </a:rPr>
              <a:t/>
            </a:r>
            <a:br>
              <a:rPr lang="en-GB" sz="2500" dirty="0">
                <a:latin typeface="Gill Sans MT" charset="0"/>
                <a:ea typeface="Gill Sans MT" charset="0"/>
                <a:cs typeface="Gill Sans MT" charset="0"/>
              </a:rPr>
            </a:br>
            <a:r>
              <a:rPr lang="it-IT" sz="2500" dirty="0">
                <a:latin typeface="Gill Sans MT" charset="0"/>
                <a:ea typeface="Gill Sans MT" charset="0"/>
                <a:cs typeface="Gill Sans MT" charset="0"/>
              </a:rPr>
              <a:t>Attività 2.1 Costruzione di una struttura adibita alla comunità educativa su un terreno pubblico;</a:t>
            </a:r>
            <a:r>
              <a:rPr lang="en-GB" sz="2500" dirty="0">
                <a:latin typeface="Gill Sans MT" charset="0"/>
                <a:ea typeface="Gill Sans MT" charset="0"/>
                <a:cs typeface="Gill Sans MT" charset="0"/>
              </a:rPr>
              <a:t/>
            </a:r>
            <a:br>
              <a:rPr lang="en-GB" sz="2500" dirty="0">
                <a:latin typeface="Gill Sans MT" charset="0"/>
                <a:ea typeface="Gill Sans MT" charset="0"/>
                <a:cs typeface="Gill Sans MT" charset="0"/>
              </a:rPr>
            </a:br>
            <a:r>
              <a:rPr lang="it-IT" sz="2500" dirty="0">
                <a:latin typeface="Gill Sans MT" charset="0"/>
                <a:ea typeface="Gill Sans MT" charset="0"/>
                <a:cs typeface="Gill Sans MT" charset="0"/>
              </a:rPr>
              <a:t>Attività 2.2 Selezione e formazione dello staff;</a:t>
            </a:r>
            <a:r>
              <a:rPr lang="en-GB" sz="2500" dirty="0">
                <a:latin typeface="Gill Sans MT" charset="0"/>
                <a:ea typeface="Gill Sans MT" charset="0"/>
                <a:cs typeface="Gill Sans MT" charset="0"/>
              </a:rPr>
              <a:t/>
            </a:r>
            <a:br>
              <a:rPr lang="en-GB" sz="2500" dirty="0">
                <a:latin typeface="Gill Sans MT" charset="0"/>
                <a:ea typeface="Gill Sans MT" charset="0"/>
                <a:cs typeface="Gill Sans MT" charset="0"/>
              </a:rPr>
            </a:br>
            <a:r>
              <a:rPr lang="it-IT" sz="2500" dirty="0">
                <a:latin typeface="Gill Sans MT" charset="0"/>
                <a:ea typeface="Gill Sans MT" charset="0"/>
                <a:cs typeface="Gill Sans MT" charset="0"/>
              </a:rPr>
              <a:t>Attività 2.3 Individuazione e inserimento di 8 bambini (7 - 10 anni</a:t>
            </a:r>
            <a:r>
              <a:rPr lang="it-IT" sz="2500" dirty="0" smtClean="0">
                <a:latin typeface="Gill Sans MT" charset="0"/>
                <a:ea typeface="Gill Sans MT" charset="0"/>
                <a:cs typeface="Gill Sans MT" charset="0"/>
              </a:rPr>
              <a:t>)</a:t>
            </a:r>
            <a:r>
              <a:rPr lang="en-GB" sz="2500" dirty="0">
                <a:latin typeface="Gill Sans MT" charset="0"/>
                <a:ea typeface="Gill Sans MT" charset="0"/>
                <a:cs typeface="Gill Sans MT" charset="0"/>
              </a:rPr>
              <a:t/>
            </a:r>
            <a:br>
              <a:rPr lang="en-GB" sz="2500" dirty="0">
                <a:latin typeface="Gill Sans MT" charset="0"/>
                <a:ea typeface="Gill Sans MT" charset="0"/>
                <a:cs typeface="Gill Sans MT" charset="0"/>
              </a:rPr>
            </a:br>
            <a:r>
              <a:rPr lang="it-IT" sz="2500" dirty="0">
                <a:latin typeface="Gill Sans MT" charset="0"/>
                <a:ea typeface="Gill Sans MT" charset="0"/>
                <a:cs typeface="Gill Sans MT" charset="0"/>
              </a:rPr>
              <a:t>Attività 2.4 Creazione di una rete di supporto istituzionale ed informale alla </a:t>
            </a:r>
            <a:r>
              <a:rPr lang="it-IT" sz="2500" dirty="0" smtClean="0">
                <a:latin typeface="Gill Sans MT" charset="0"/>
                <a:ea typeface="Gill Sans MT" charset="0"/>
                <a:cs typeface="Gill Sans MT" charset="0"/>
              </a:rPr>
              <a:t>struttura. </a:t>
            </a:r>
            <a:r>
              <a:rPr lang="it-IT" sz="2800" b="1" dirty="0" smtClean="0">
                <a:latin typeface="Gill Sans MT" charset="0"/>
                <a:ea typeface="Gill Sans MT" charset="0"/>
                <a:cs typeface="Gill Sans MT" charset="0"/>
              </a:rPr>
              <a:t/>
            </a:r>
            <a:br>
              <a:rPr lang="it-IT" sz="2800" b="1" dirty="0" smtClean="0">
                <a:latin typeface="Gill Sans MT" charset="0"/>
                <a:ea typeface="Gill Sans MT" charset="0"/>
                <a:cs typeface="Gill Sans MT" charset="0"/>
              </a:rPr>
            </a:br>
            <a:endParaRPr lang="en-US" sz="2500" b="1" dirty="0">
              <a:latin typeface="Gill Sans MT" charset="0"/>
              <a:ea typeface="Gill Sans MT" charset="0"/>
              <a:cs typeface="Gill Sans MT" charset="0"/>
            </a:endParaRPr>
          </a:p>
        </p:txBody>
      </p:sp>
      <p:pic>
        <p:nvPicPr>
          <p:cNvPr id="3" name="Picture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18478" y="0"/>
            <a:ext cx="4192157" cy="1247151"/>
          </a:xfrm>
          <a:prstGeom prst="rect">
            <a:avLst/>
          </a:prstGeom>
        </p:spPr>
      </p:pic>
    </p:spTree>
    <p:extLst>
      <p:ext uri="{BB962C8B-B14F-4D97-AF65-F5344CB8AC3E}">
        <p14:creationId xmlns:p14="http://schemas.microsoft.com/office/powerpoint/2010/main" val="35668427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942417" y="4547346"/>
            <a:ext cx="5142611" cy="2203077"/>
          </a:xfrm>
          <a:prstGeom prst="rect">
            <a:avLst/>
          </a:prstGeom>
        </p:spPr>
      </p:pic>
      <p:sp>
        <p:nvSpPr>
          <p:cNvPr id="2" name="Title 1"/>
          <p:cNvSpPr>
            <a:spLocks noGrp="1"/>
          </p:cNvSpPr>
          <p:nvPr>
            <p:ph type="ctrTitle"/>
          </p:nvPr>
        </p:nvSpPr>
        <p:spPr>
          <a:xfrm flipH="1">
            <a:off x="218478" y="1532966"/>
            <a:ext cx="9809702" cy="4222378"/>
          </a:xfrm>
          <a:effectLst>
            <a:outerShdw dist="50800" sx="141000" sy="141000" algn="ctr" rotWithShape="0">
              <a:srgbClr val="000000">
                <a:alpha val="43137"/>
              </a:srgbClr>
            </a:outerShdw>
          </a:effectLst>
        </p:spPr>
        <p:txBody>
          <a:bodyPr>
            <a:noAutofit/>
            <a:scene3d>
              <a:camera prst="orthographicFront"/>
              <a:lightRig rig="threePt" dir="t"/>
            </a:scene3d>
            <a:sp3d extrusionH="57150">
              <a:bevelT w="38100" h="38100"/>
            </a:sp3d>
          </a:bodyPr>
          <a:lstStyle/>
          <a:p>
            <a:pPr algn="l"/>
            <a:r>
              <a:rPr lang="it-IT" sz="2500" b="1" dirty="0" smtClean="0">
                <a:solidFill>
                  <a:srgbClr val="C00000"/>
                </a:solidFill>
                <a:latin typeface="Gill Sans MT" charset="0"/>
                <a:ea typeface="Gill Sans MT" charset="0"/>
                <a:cs typeface="Gill Sans MT" charset="0"/>
              </a:rPr>
              <a:t/>
            </a:r>
            <a:br>
              <a:rPr lang="it-IT" sz="2500" b="1" dirty="0" smtClean="0">
                <a:solidFill>
                  <a:srgbClr val="C00000"/>
                </a:solidFill>
                <a:latin typeface="Gill Sans MT" charset="0"/>
                <a:ea typeface="Gill Sans MT" charset="0"/>
                <a:cs typeface="Gill Sans MT" charset="0"/>
              </a:rPr>
            </a:br>
            <a:r>
              <a:rPr lang="it-IT" sz="2500" b="1" dirty="0">
                <a:solidFill>
                  <a:srgbClr val="C00000"/>
                </a:solidFill>
                <a:latin typeface="Gill Sans MT" charset="0"/>
                <a:ea typeface="Gill Sans MT" charset="0"/>
                <a:cs typeface="Gill Sans MT" charset="0"/>
              </a:rPr>
              <a:t/>
            </a:r>
            <a:br>
              <a:rPr lang="it-IT" sz="2500" b="1" dirty="0">
                <a:solidFill>
                  <a:srgbClr val="C00000"/>
                </a:solidFill>
                <a:latin typeface="Gill Sans MT" charset="0"/>
                <a:ea typeface="Gill Sans MT" charset="0"/>
                <a:cs typeface="Gill Sans MT" charset="0"/>
              </a:rPr>
            </a:br>
            <a:r>
              <a:rPr lang="it-IT" sz="2500" b="1" dirty="0">
                <a:latin typeface="Gill Sans MT" charset="0"/>
                <a:ea typeface="Gill Sans MT" charset="0"/>
                <a:cs typeface="Gill Sans MT" charset="0"/>
              </a:rPr>
              <a:t>Asse 3. Avvio di percorsi di recupero scolastico, di educazione all’autonomia e convivenza per gli orfani che vivono all’interno dei Gruppi Appartamento e nelle strutture residenziali della città.</a:t>
            </a:r>
            <a:r>
              <a:rPr lang="en-GB" sz="2500" dirty="0">
                <a:latin typeface="Gill Sans MT" charset="0"/>
                <a:ea typeface="Gill Sans MT" charset="0"/>
                <a:cs typeface="Gill Sans MT" charset="0"/>
              </a:rPr>
              <a:t/>
            </a:r>
            <a:br>
              <a:rPr lang="en-GB" sz="2500" dirty="0">
                <a:latin typeface="Gill Sans MT" charset="0"/>
                <a:ea typeface="Gill Sans MT" charset="0"/>
                <a:cs typeface="Gill Sans MT" charset="0"/>
              </a:rPr>
            </a:br>
            <a:r>
              <a:rPr lang="it-IT" sz="2500" dirty="0">
                <a:latin typeface="Gill Sans MT" charset="0"/>
                <a:ea typeface="Gill Sans MT" charset="0"/>
                <a:cs typeface="Gill Sans MT" charset="0"/>
              </a:rPr>
              <a:t>Attività 3.1 Studio e analisi dei bisogni educativi/competenze trasversali;</a:t>
            </a:r>
            <a:r>
              <a:rPr lang="en-GB" sz="2500" dirty="0">
                <a:latin typeface="Gill Sans MT" charset="0"/>
                <a:ea typeface="Gill Sans MT" charset="0"/>
                <a:cs typeface="Gill Sans MT" charset="0"/>
              </a:rPr>
              <a:t/>
            </a:r>
            <a:br>
              <a:rPr lang="en-GB" sz="2500" dirty="0">
                <a:latin typeface="Gill Sans MT" charset="0"/>
                <a:ea typeface="Gill Sans MT" charset="0"/>
                <a:cs typeface="Gill Sans MT" charset="0"/>
              </a:rPr>
            </a:br>
            <a:r>
              <a:rPr lang="it-IT" sz="2500" dirty="0">
                <a:latin typeface="Gill Sans MT" charset="0"/>
                <a:ea typeface="Gill Sans MT" charset="0"/>
                <a:cs typeface="Gill Sans MT" charset="0"/>
              </a:rPr>
              <a:t>Attività 3.2 Formazione dello staff di supporto ai Gruppi Appartamento (4 psicologi e 2 assistenti sociali);</a:t>
            </a:r>
            <a:r>
              <a:rPr lang="en-GB" sz="2500" dirty="0">
                <a:latin typeface="Gill Sans MT" charset="0"/>
                <a:ea typeface="Gill Sans MT" charset="0"/>
                <a:cs typeface="Gill Sans MT" charset="0"/>
              </a:rPr>
              <a:t/>
            </a:r>
            <a:br>
              <a:rPr lang="en-GB" sz="2500" dirty="0">
                <a:latin typeface="Gill Sans MT" charset="0"/>
                <a:ea typeface="Gill Sans MT" charset="0"/>
                <a:cs typeface="Gill Sans MT" charset="0"/>
              </a:rPr>
            </a:br>
            <a:r>
              <a:rPr lang="it-IT" sz="2500" dirty="0">
                <a:latin typeface="Gill Sans MT" charset="0"/>
                <a:ea typeface="Gill Sans MT" charset="0"/>
                <a:cs typeface="Gill Sans MT" charset="0"/>
              </a:rPr>
              <a:t>Attività 3.3 Allestimento di un ambiente idoneo ai percorsi educativi all’interno della struttura che ospita i Gruppi Appartamento; </a:t>
            </a:r>
            <a:r>
              <a:rPr lang="en-GB" sz="2500" dirty="0">
                <a:latin typeface="Gill Sans MT" charset="0"/>
                <a:ea typeface="Gill Sans MT" charset="0"/>
                <a:cs typeface="Gill Sans MT" charset="0"/>
              </a:rPr>
              <a:t/>
            </a:r>
            <a:br>
              <a:rPr lang="en-GB" sz="2500" dirty="0">
                <a:latin typeface="Gill Sans MT" charset="0"/>
                <a:ea typeface="Gill Sans MT" charset="0"/>
                <a:cs typeface="Gill Sans MT" charset="0"/>
              </a:rPr>
            </a:br>
            <a:r>
              <a:rPr lang="it-IT" sz="2500" dirty="0">
                <a:latin typeface="Gill Sans MT" charset="0"/>
                <a:ea typeface="Gill Sans MT" charset="0"/>
                <a:cs typeface="Gill Sans MT" charset="0"/>
              </a:rPr>
              <a:t>Attività 3.4 Avvio di corsi trimestrali pomeridiani di recupero scolastico e di educazione all’autonomia.</a:t>
            </a:r>
            <a:r>
              <a:rPr lang="en-GB" sz="2800" dirty="0">
                <a:solidFill>
                  <a:srgbClr val="C00000"/>
                </a:solidFill>
              </a:rPr>
              <a:t/>
            </a:r>
            <a:br>
              <a:rPr lang="en-GB" sz="2800" dirty="0">
                <a:solidFill>
                  <a:srgbClr val="C00000"/>
                </a:solidFill>
              </a:rPr>
            </a:br>
            <a:endParaRPr lang="en-US" sz="2500" b="1" dirty="0">
              <a:solidFill>
                <a:srgbClr val="C00000"/>
              </a:solidFill>
              <a:latin typeface="Gill Sans MT" charset="0"/>
              <a:ea typeface="Gill Sans MT" charset="0"/>
              <a:cs typeface="Gill Sans MT" charset="0"/>
            </a:endParaRPr>
          </a:p>
        </p:txBody>
      </p:sp>
      <p:pic>
        <p:nvPicPr>
          <p:cNvPr id="3" name="Picture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18478" y="0"/>
            <a:ext cx="4192157" cy="1247151"/>
          </a:xfrm>
          <a:prstGeom prst="rect">
            <a:avLst/>
          </a:prstGeom>
        </p:spPr>
      </p:pic>
    </p:spTree>
    <p:extLst>
      <p:ext uri="{BB962C8B-B14F-4D97-AF65-F5344CB8AC3E}">
        <p14:creationId xmlns:p14="http://schemas.microsoft.com/office/powerpoint/2010/main" val="1649709016"/>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o" ma:contentTypeID="0x010100D00B4AD08486044EBBABEAB6A11E601F" ma:contentTypeVersion="8" ma:contentTypeDescription="Creare un nuovo documento." ma:contentTypeScope="" ma:versionID="506343f00bc5a710cf2028ddb7244c93">
  <xsd:schema xmlns:xsd="http://www.w3.org/2001/XMLSchema" xmlns:xs="http://www.w3.org/2001/XMLSchema" xmlns:p="http://schemas.microsoft.com/office/2006/metadata/properties" xmlns:ns2="20997ebc-d76c-40b6-a8a9-d16bc7686399" xmlns:ns3="23629293-f73d-4ce1-af36-72eaea6f2081" targetNamespace="http://schemas.microsoft.com/office/2006/metadata/properties" ma:root="true" ma:fieldsID="ab21e709aca5bcde4bc849981b254652" ns2:_="" ns3:_="">
    <xsd:import namespace="20997ebc-d76c-40b6-a8a9-d16bc7686399"/>
    <xsd:import namespace="23629293-f73d-4ce1-af36-72eaea6f2081"/>
    <xsd:element name="properties">
      <xsd:complexType>
        <xsd:sequence>
          <xsd:element name="documentManagement">
            <xsd:complexType>
              <xsd:all>
                <xsd:element ref="ns2:SharedWithUsers" minOccurs="0"/>
                <xsd:element ref="ns2:SharedWithDetails" minOccurs="0"/>
                <xsd:element ref="ns2:LastSharedByUser" minOccurs="0"/>
                <xsd:element ref="ns2:LastSharedByTime" minOccurs="0"/>
                <xsd:element ref="ns3:MediaServiceMetadata" minOccurs="0"/>
                <xsd:element ref="ns3:MediaServiceFastMetadata" minOccurs="0"/>
                <xsd:element ref="ns3:MediaServiceDateTaken" minOccurs="0"/>
                <xsd:element ref="ns3:MediaServiceAutoTag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0997ebc-d76c-40b6-a8a9-d16bc7686399" elementFormDefault="qualified">
    <xsd:import namespace="http://schemas.microsoft.com/office/2006/documentManagement/types"/>
    <xsd:import namespace="http://schemas.microsoft.com/office/infopath/2007/PartnerControls"/>
    <xsd:element name="SharedWithUsers" ma:index="8" nillable="true" ma:displayName="Condiviso con"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Condiviso con dettagli" ma:description="" ma:internalName="SharedWithDetails" ma:readOnly="true">
      <xsd:simpleType>
        <xsd:restriction base="dms:Note">
          <xsd:maxLength value="255"/>
        </xsd:restriction>
      </xsd:simpleType>
    </xsd:element>
    <xsd:element name="LastSharedByUser" ma:index="10" nillable="true" ma:displayName="Autore ultima condivisione" ma:description="" ma:internalName="LastSharedByUser" ma:readOnly="true">
      <xsd:simpleType>
        <xsd:restriction base="dms:Note">
          <xsd:maxLength value="255"/>
        </xsd:restriction>
      </xsd:simpleType>
    </xsd:element>
    <xsd:element name="LastSharedByTime" ma:index="11" nillable="true" ma:displayName="Ora ultima condivisione" ma:description="" ma:internalName="LastSharedByTime" ma:readOnly="true">
      <xsd:simpleType>
        <xsd:restriction base="dms:DateTime"/>
      </xsd:simpleType>
    </xsd:element>
  </xsd:schema>
  <xsd:schema xmlns:xsd="http://www.w3.org/2001/XMLSchema" xmlns:xs="http://www.w3.org/2001/XMLSchema" xmlns:dms="http://schemas.microsoft.com/office/2006/documentManagement/types" xmlns:pc="http://schemas.microsoft.com/office/infopath/2007/PartnerControls" targetNamespace="23629293-f73d-4ce1-af36-72eaea6f2081" elementFormDefault="qualified">
    <xsd:import namespace="http://schemas.microsoft.com/office/2006/documentManagement/types"/>
    <xsd:import namespace="http://schemas.microsoft.com/office/infopath/2007/PartnerControls"/>
    <xsd:element name="MediaServiceMetadata" ma:index="12" nillable="true" ma:displayName="MediaServiceMetadata" ma:description="" ma:hidden="true" ma:internalName="MediaServiceMetadata" ma:readOnly="true">
      <xsd:simpleType>
        <xsd:restriction base="dms:Note"/>
      </xsd:simpleType>
    </xsd:element>
    <xsd:element name="MediaServiceFastMetadata" ma:index="13" nillable="true" ma:displayName="MediaServiceFastMetadata" ma:description="" ma:hidden="true" ma:internalName="MediaServiceFastMetadata" ma:readOnly="true">
      <xsd:simpleType>
        <xsd:restriction base="dms:Note"/>
      </xsd:simpleType>
    </xsd:element>
    <xsd:element name="MediaServiceDateTaken" ma:index="14" nillable="true" ma:displayName="MediaServiceDateTaken" ma:description="" ma:hidden="true" ma:internalName="MediaServiceDateTaken" ma:readOnly="true">
      <xsd:simpleType>
        <xsd:restriction base="dms:Text"/>
      </xsd:simpleType>
    </xsd:element>
    <xsd:element name="MediaServiceAutoTags" ma:index="15" nillable="true" ma:displayName="MediaServiceAutoTags" ma:description="" ma:internalName="MediaServiceAutoTags"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ipo di contenuto"/>
        <xsd:element ref="dc:title" minOccurs="0" maxOccurs="1" ma:index="4" ma:displayName="Titolo"/>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8FD2275A-C0BC-4E38-AF66-E0FD2DFEA06F}">
  <ds:schemaRefs>
    <ds:schemaRef ds:uri="20997ebc-d76c-40b6-a8a9-d16bc7686399"/>
    <ds:schemaRef ds:uri="http://purl.org/dc/terms/"/>
    <ds:schemaRef ds:uri="http://schemas.openxmlformats.org/package/2006/metadata/core-properties"/>
    <ds:schemaRef ds:uri="http://purl.org/dc/dcmitype/"/>
    <ds:schemaRef ds:uri="http://schemas.microsoft.com/office/infopath/2007/PartnerControls"/>
    <ds:schemaRef ds:uri="http://schemas.microsoft.com/office/2006/documentManagement/types"/>
    <ds:schemaRef ds:uri="http://purl.org/dc/elements/1.1/"/>
    <ds:schemaRef ds:uri="http://schemas.microsoft.com/office/2006/metadata/properties"/>
    <ds:schemaRef ds:uri="23629293-f73d-4ce1-af36-72eaea6f2081"/>
    <ds:schemaRef ds:uri="http://www.w3.org/XML/1998/namespace"/>
  </ds:schemaRefs>
</ds:datastoreItem>
</file>

<file path=customXml/itemProps2.xml><?xml version="1.0" encoding="utf-8"?>
<ds:datastoreItem xmlns:ds="http://schemas.openxmlformats.org/officeDocument/2006/customXml" ds:itemID="{C50A0996-BD7F-4A39-A23C-3BDD33BBB17D}">
  <ds:schemaRefs>
    <ds:schemaRef ds:uri="http://schemas.microsoft.com/sharepoint/v3/contenttype/forms"/>
  </ds:schemaRefs>
</ds:datastoreItem>
</file>

<file path=customXml/itemProps3.xml><?xml version="1.0" encoding="utf-8"?>
<ds:datastoreItem xmlns:ds="http://schemas.openxmlformats.org/officeDocument/2006/customXml" ds:itemID="{6FA850DC-4D01-4736-91A4-359737344BD3}">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20997ebc-d76c-40b6-a8a9-d16bc7686399"/>
    <ds:schemaRef ds:uri="23629293-f73d-4ce1-af36-72eaea6f208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2199</TotalTime>
  <Words>51</Words>
  <Application>Microsoft Office PowerPoint</Application>
  <PresentationFormat>Personalizzato</PresentationFormat>
  <Paragraphs>17</Paragraphs>
  <Slides>15</Slides>
  <Notes>1</Notes>
  <HiddenSlides>0</HiddenSlides>
  <MMClips>0</MMClips>
  <ScaleCrop>false</ScaleCrop>
  <HeadingPairs>
    <vt:vector size="4" baseType="variant">
      <vt:variant>
        <vt:lpstr>Tema</vt:lpstr>
      </vt:variant>
      <vt:variant>
        <vt:i4>1</vt:i4>
      </vt:variant>
      <vt:variant>
        <vt:lpstr>Titoli diapositive</vt:lpstr>
      </vt:variant>
      <vt:variant>
        <vt:i4>15</vt:i4>
      </vt:variant>
    </vt:vector>
  </HeadingPairs>
  <TitlesOfParts>
    <vt:vector size="16" baseType="lpstr">
      <vt:lpstr>Office Theme</vt:lpstr>
      <vt:lpstr>Interventi di inclusione socio-lavorativa per gli orfani di Scutari </vt:lpstr>
      <vt:lpstr>PARTNER:  Comune di Scutari Universita di Bologna Universita di Scutari Code Partners SHIS Cooperativa Lybra   Valore totale del progetto: 1.156.000 euro Durata: 3 anni </vt:lpstr>
      <vt:lpstr>        I risultati attesi concorrono al raggiungimento degli OBIETTIVI SPEFICI che sono i seguenti:  OS1 Migliorare le competenze degli operatori sociali del Comune di Scutari in modo da sviluppare servizi con personale preparato e motivato  OS2 Migliorare l’autonomia sociale, educativa e finanziaria degli orfani nel Comune di Scutari . </vt:lpstr>
      <vt:lpstr>        Il raggiungimento dei risultati attesi contribuirà a favorire l’inclusione sociale di bambini e ragazzi orfani del Comune di Scutari il quale costituisce in se  l’obiettivo generale del progetto. </vt:lpstr>
      <vt:lpstr>         RISULTATI ATESSI  In base all’analisi dei problemi e dei bisogni il progetto mira a raggiungere i seguenti risultati attesi:  RA1: Creato un percorso certificato di formazione per gli operatori sociali nel Comune di Scutari. In questo modo si vuole rispondere alla carenza di competenze degli operatori ed educatori sociali che si occupano di soggetti svantaggiati, in particolare minori e orfani. RA2: Creata una comunità educativa residenziale per almeno 8 orfani. Si vuole cercare di creare un ambiente dove gli orfani possano sviluppare forme di autonomia organizzativa. </vt:lpstr>
      <vt:lpstr>        RA3: Migliorata la capacità di convivenza nei gruppi appartamento. Si vuole rispondere, attraverso percorsi di formazione, ad un bisogno di auto responsabilizzazione e autonomia degli orfani accompagnandoli ad una migliore comprensione del “vivere insieme” e supportandoli anche nei percorsi educativi  RA4 Inseriti almeno 60 orfani in percorsi lavorativi. Formazione professionale, borse lavoro, sviluppo di imprese sociali, mirano a garantire un inserimento lavorativo e la conseguente autonomia finanziaria per i beneficiari degli interventi. </vt:lpstr>
      <vt:lpstr>        Asse 1. Ideazione e certificazione di moduli di formazione curriculare per migliorare e specializzare le competenze professionali gli operatori sociali. Attività 1.1 Costituzione di un gruppo di esperti per l’elaborazione dei moduli e la formazione degli operatori sociali; Attività 1.2 Analisi dei bisogni dell’utenza dei servizi sociali e dei bisogni formativi degli operatori sociali; Attività 1.3 Elaborazione dei moduli formativi relativamente ai bisogni identificati nell’analisi dei bisogni sopra descritta; Attività 1.4 Certificazione dei moduli formativi Attività 1.5 Formazione di operatori sociali che lavorano con il target identificato.</vt:lpstr>
      <vt:lpstr>  Asse 2. Creazione di una Comunità educativa residenziale per minori che attualmente vivono negli orfanotrofi. Attività 2.1 Costruzione di una struttura adibita alla comunità educativa su un terreno pubblico; Attività 2.2 Selezione e formazione dello staff; Attività 2.3 Individuazione e inserimento di 8 bambini (7 - 10 anni) Attività 2.4 Creazione di una rete di supporto istituzionale ed informale alla struttura.  </vt:lpstr>
      <vt:lpstr>  Asse 3. Avvio di percorsi di recupero scolastico, di educazione all’autonomia e convivenza per gli orfani che vivono all’interno dei Gruppi Appartamento e nelle strutture residenziali della città. Attività 3.1 Studio e analisi dei bisogni educativi/competenze trasversali; Attività 3.2 Formazione dello staff di supporto ai Gruppi Appartamento (4 psicologi e 2 assistenti sociali); Attività 3.3 Allestimento di un ambiente idoneo ai percorsi educativi all’interno della struttura che ospita i Gruppi Appartamento;  Attività 3.4 Avvio di corsi trimestrali pomeridiani di recupero scolastico e di educazione all’autonomia. </vt:lpstr>
      <vt:lpstr>  Asse 4. Creazione e rafforzamento di strumenti di sviluppo economico e promozione sociale degli orfani (imprese sociali)  Attività 4.1 Mappatura delle imprese sociali e profit presenti sul territorio e disponibili agli inserimenti lavorativi. Attività 4.2 Realizzazione di percorsi di formazione sullo start up d’impresa e businessplan;  Attività 4.3 Sostegno finanziario a 3 imprese sociali esistenti e creazione di 2 nuove imprese sociali.  Attività 4.4 Bilancio delle competenze e individuazione dei percorsi formativi;  Attività 4.5 Corsi di formazione professionale; Attività 4.6 Formazione professione in azienda e inserimento lavorativo tramite lo strumento della borsa di lavoro.</vt:lpstr>
      <vt:lpstr>  Asse 1. Ideazione e certificazione di moduli di formazione curriculare per migliorare e specializzare le competenze professionali gli operatori sociali.   Output Asse I 1.1 Creato e formato un team di 15 formatori per la formazione professionale;  1.2 Realizzato uno studio sui bisogni dell’utenza dei servizi sociali e sui bisogni formativi degli operatori; 1.3 Creato 4 curricula (1 per ogni categoria) per gli psicologi, per gli assistenti sociali, per gli educatori professionali, per il personale ausiliario ed curricolari accreditati; 1.4 Formati 150 operatori che lavorano nei servizi sociali del Comune di Scutari;  1.5 Realizzati 8 percorsi di formazione in 3 anni, 2 per anno; </vt:lpstr>
      <vt:lpstr>   Asse 2. Creazione di una Comunità educativa residenziale per minori che attualmente vivono negli orfanotrofi.   Output Asse 2  2.1 Costruita e arredata una struttura residenziale per 8 minori orfani;  2.2 Selezionate e formate 9 persone (4 educatori, 1 coordinatore, 1 cuoco); 2.3 Individuati ed inseriti 8 bambini provenienti dall’orfanotrofio (7-10 anni) 2.4 Creata una rete informale ONG/istituzioni composta da almeno 10 attori </vt:lpstr>
      <vt:lpstr>Asse 3. Avvio di percorsi di recupero scolastico, di educazione all’autonomia e convivenza per gli orfani che vivono all’interno dei Gruppi Appartamento e nelle strutture residenziali della città.   Output Asse 3 3.1 Realizzato uno studio ed un’analisi dei bisogni educativi/competenze trasversali degli orfani; 3.2 Formato uno staff di supporto (4 psicologi e 2 assistenti sociali) che lavora all’interno dei Gruppi Appartamento 3.3 Allestimento di una stanza per lo svolgimento di attività educative e formative. 3.4 Realizzati 3 percorsi di recupero scolastico e 3 percorsi di educazione all’autonomia, dalla durata di 9 mesi all’anno; 3.5 Realizzati 6 corsi di lingua (italiano/inglese) e 6 corsi di informatica, dalla durata di 3 mesi per 2 volte all’anno.   </vt:lpstr>
      <vt:lpstr>  Asse 4. Creazione e rafforzamento di strumenti di sviluppo economico e promozione sociale degli orfani (imprese sociali)   Output Asse 4 4.1 Realizzata un’indagine su almeno 100 imprese sociali e profit disponibili agli inserimenti lavorativi e all’assunzione dei soggetti svantaggiati nel lungo periodo. 4.2 Realizzati 1 percorso di formazione sullo start up di impresa ed 1 percorso sul business plan dalla durata di 2 settimane ciascuno  4.3 Sostenute finanziariamente 3 imprese sociali esistenti e create 2 nuove 4.4 Inseriti almeno 30 orfani all’interno delle imprese sociali esistenti sostenute finanziariamente dal progetto. </vt:lpstr>
      <vt:lpstr>.......... output Asse 4   4.5 Realizzato un questionario e intervistati almeno 100 orfani sulle loro competenze e attitudini lavorative. 4.6 Realizzato uno studio sul bilancio delle competenze di almeno 100 orfani e creati 10 percorsi formativi  4.7 Realizzati 10 corsi di formazione professionale, dalla durata di 3 mesi ciascuno. 4.8 Partecipazione di circa 100 orfani ai corsi di formazione. 4.9 Inseriti di almeno 60 orfani nelle imprese tradizionali o sociali.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La Comunità del futuro: interventi di inclusione socio-lavorativa per gli orfani di Scutari</dc:title>
  <dc:creator>Microsoft Office User</dc:creator>
  <cp:lastModifiedBy>Ipsia</cp:lastModifiedBy>
  <cp:revision>28</cp:revision>
  <cp:lastPrinted>2017-08-01T11:02:58Z</cp:lastPrinted>
  <dcterms:created xsi:type="dcterms:W3CDTF">2016-12-10T19:21:18Z</dcterms:created>
  <dcterms:modified xsi:type="dcterms:W3CDTF">2017-08-01T11:09:50Z</dcterms:modified>
  <cp:contentStatus/>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0x010100D00B4AD08486044EBBABEAB6A11E601F</vt:lpwstr>
  </property>
</Properties>
</file>